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68" r:id="rId3"/>
    <p:sldId id="261" r:id="rId4"/>
    <p:sldId id="270" r:id="rId5"/>
    <p:sldId id="273" r:id="rId6"/>
    <p:sldId id="274" r:id="rId7"/>
    <p:sldId id="275" r:id="rId8"/>
    <p:sldId id="278" r:id="rId9"/>
    <p:sldId id="276" r:id="rId10"/>
    <p:sldId id="277" r:id="rId11"/>
    <p:sldId id="284" r:id="rId12"/>
    <p:sldId id="283" r:id="rId13"/>
    <p:sldId id="266" r:id="rId14"/>
    <p:sldId id="267" r:id="rId15"/>
    <p:sldId id="263" r:id="rId16"/>
    <p:sldId id="281" r:id="rId17"/>
    <p:sldId id="257" r:id="rId18"/>
    <p:sldId id="280" r:id="rId19"/>
    <p:sldId id="28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19ED2"/>
    <a:srgbClr val="0100FF"/>
    <a:srgbClr val="00AA35"/>
    <a:srgbClr val="FFE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36"/>
    <p:restoredTop sz="94579"/>
  </p:normalViewPr>
  <p:slideViewPr>
    <p:cSldViewPr snapToGrid="0">
      <p:cViewPr varScale="1">
        <p:scale>
          <a:sx n="112" d="100"/>
          <a:sy n="112" d="100"/>
        </p:scale>
        <p:origin x="928" y="248"/>
      </p:cViewPr>
      <p:guideLst>
        <p:guide orient="horz" pos="2160"/>
        <p:guide pos="3840"/>
      </p:guideLst>
    </p:cSldViewPr>
  </p:slideViewPr>
  <p:outlineViewPr>
    <p:cViewPr>
      <p:scale>
        <a:sx n="33" d="100"/>
        <a:sy n="33" d="100"/>
      </p:scale>
      <p:origin x="0" y="-1040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415994806816548"/>
          <c:y val="2.0987829950652435E-2"/>
          <c:w val="0.6919571066832505"/>
          <c:h val="0.9615223117571372"/>
        </c:manualLayout>
      </c:layout>
      <c:doughnutChart>
        <c:varyColors val="1"/>
        <c:ser>
          <c:idx val="0"/>
          <c:order val="0"/>
          <c:tx>
            <c:strRef>
              <c:f>Sheet1!$B$1</c:f>
              <c:strCache>
                <c:ptCount val="1"/>
                <c:pt idx="0">
                  <c:v>Values</c:v>
                </c:pt>
              </c:strCache>
            </c:strRef>
          </c:tx>
          <c:spPr>
            <a:ln>
              <a:noFill/>
            </a:ln>
          </c:spPr>
          <c:dPt>
            <c:idx val="0"/>
            <c:bubble3D val="0"/>
            <c:spPr>
              <a:gradFill flip="none" rotWithShape="1">
                <a:gsLst>
                  <a:gs pos="0">
                    <a:srgbClr val="00AA35"/>
                  </a:gs>
                  <a:gs pos="50000">
                    <a:srgbClr val="FFEC00"/>
                  </a:gs>
                  <a:gs pos="100000">
                    <a:srgbClr val="C00000"/>
                  </a:gs>
                </a:gsLst>
                <a:path path="circle">
                  <a:fillToRect l="100000" t="100000"/>
                </a:path>
                <a:tileRect r="-100000" b="-100000"/>
              </a:gradFill>
              <a:ln w="19050">
                <a:noFill/>
              </a:ln>
              <a:effectLst/>
            </c:spPr>
            <c:extLst>
              <c:ext xmlns:c16="http://schemas.microsoft.com/office/drawing/2014/chart" uri="{C3380CC4-5D6E-409C-BE32-E72D297353CC}">
                <c16:uniqueId val="{00000005-79CE-B745-85BF-F31B6C4E2170}"/>
              </c:ext>
            </c:extLst>
          </c:dPt>
          <c:dPt>
            <c:idx val="1"/>
            <c:bubble3D val="0"/>
            <c:spPr>
              <a:noFill/>
              <a:ln w="19050">
                <a:noFill/>
              </a:ln>
              <a:effectLst/>
            </c:spPr>
            <c:extLst>
              <c:ext xmlns:c16="http://schemas.microsoft.com/office/drawing/2014/chart" uri="{C3380CC4-5D6E-409C-BE32-E72D297353CC}">
                <c16:uniqueId val="{00000004-79CE-B745-85BF-F31B6C4E2170}"/>
              </c:ext>
            </c:extLst>
          </c:dPt>
          <c:cat>
            <c:strRef>
              <c:f>Sheet1!$A$2:$A$3</c:f>
              <c:strCache>
                <c:ptCount val="2"/>
                <c:pt idx="0">
                  <c:v>Color</c:v>
                </c:pt>
                <c:pt idx="1">
                  <c:v>No Color</c:v>
                </c:pt>
              </c:strCache>
            </c:strRef>
          </c:cat>
          <c:val>
            <c:numRef>
              <c:f>Sheet1!$B$2:$B$3</c:f>
              <c:numCache>
                <c:formatCode>General</c:formatCode>
                <c:ptCount val="2"/>
                <c:pt idx="0">
                  <c:v>180</c:v>
                </c:pt>
                <c:pt idx="1">
                  <c:v>180</c:v>
                </c:pt>
              </c:numCache>
            </c:numRef>
          </c:val>
          <c:extLst>
            <c:ext xmlns:c16="http://schemas.microsoft.com/office/drawing/2014/chart" uri="{C3380CC4-5D6E-409C-BE32-E72D297353CC}">
              <c16:uniqueId val="{00000000-79CE-B745-85BF-F31B6C4E2170}"/>
            </c:ext>
          </c:extLst>
        </c:ser>
        <c:dLbls>
          <c:showLegendKey val="0"/>
          <c:showVal val="0"/>
          <c:showCatName val="0"/>
          <c:showSerName val="0"/>
          <c:showPercent val="0"/>
          <c:showBubbleSize val="0"/>
          <c:showLeaderLines val="1"/>
        </c:dLbls>
        <c:firstSliceAng val="270"/>
        <c:holeSize val="75"/>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F695D6-BA8F-E841-B6F4-CAA9117DA7EE}" type="datetimeFigureOut">
              <a:rPr lang="en-US" smtClean="0"/>
              <a:t>12/5/25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BCBFE8-8E90-F24A-B321-294A5DF1C832}" type="slidenum">
              <a:rPr lang="en-US" smtClean="0"/>
              <a:t>‹#›</a:t>
            </a:fld>
            <a:endParaRPr lang="en-US"/>
          </a:p>
        </p:txBody>
      </p:sp>
    </p:spTree>
    <p:extLst>
      <p:ext uri="{BB962C8B-B14F-4D97-AF65-F5344CB8AC3E}">
        <p14:creationId xmlns:p14="http://schemas.microsoft.com/office/powerpoint/2010/main" val="2116329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BCBFE8-8E90-F24A-B321-294A5DF1C832}" type="slidenum">
              <a:rPr lang="en-US" smtClean="0"/>
              <a:t>2</a:t>
            </a:fld>
            <a:endParaRPr lang="en-US"/>
          </a:p>
        </p:txBody>
      </p:sp>
    </p:spTree>
    <p:extLst>
      <p:ext uri="{BB962C8B-B14F-4D97-AF65-F5344CB8AC3E}">
        <p14:creationId xmlns:p14="http://schemas.microsoft.com/office/powerpoint/2010/main" val="4028103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BCBFE8-8E90-F24A-B321-294A5DF1C832}" type="slidenum">
              <a:rPr lang="en-US" smtClean="0"/>
              <a:t>18</a:t>
            </a:fld>
            <a:endParaRPr lang="en-US"/>
          </a:p>
        </p:txBody>
      </p:sp>
    </p:spTree>
    <p:extLst>
      <p:ext uri="{BB962C8B-B14F-4D97-AF65-F5344CB8AC3E}">
        <p14:creationId xmlns:p14="http://schemas.microsoft.com/office/powerpoint/2010/main" val="650707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F15DC-7321-C8CF-EC3C-07488AE53B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8E8BC7-91F0-CA3C-22A2-0D94BE73E5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15B23E-F01C-DF2E-7670-78B6B7FEA0AE}"/>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5" name="Footer Placeholder 4">
            <a:extLst>
              <a:ext uri="{FF2B5EF4-FFF2-40B4-BE49-F238E27FC236}">
                <a16:creationId xmlns:a16="http://schemas.microsoft.com/office/drawing/2014/main" id="{210A06E8-3A0F-C9F9-A581-040D23FFA1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9E3CE7-2441-00B0-3055-4B2E7F3FB122}"/>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3071327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8C845-78AB-4F09-30EF-106082D006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274792B-35A3-F71B-2B52-D68ABF1443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091321-AE60-DEDD-F543-4D1C8C0CAEC4}"/>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5" name="Footer Placeholder 4">
            <a:extLst>
              <a:ext uri="{FF2B5EF4-FFF2-40B4-BE49-F238E27FC236}">
                <a16:creationId xmlns:a16="http://schemas.microsoft.com/office/drawing/2014/main" id="{ECFF9799-8F82-29E5-DF78-20CBE5EE8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226CFD-1C2D-2249-9F41-8F60FB568AF9}"/>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1021476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105381-76D7-98F3-7AA9-BE0BBF0287F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1D0690-8D15-3959-F16F-5E8BC55A8E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E09E7F-D752-74F5-F9AB-777D71C454C9}"/>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5" name="Footer Placeholder 4">
            <a:extLst>
              <a:ext uri="{FF2B5EF4-FFF2-40B4-BE49-F238E27FC236}">
                <a16:creationId xmlns:a16="http://schemas.microsoft.com/office/drawing/2014/main" id="{670EBC9E-FA28-51FC-EFF0-B5B74BCF7A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708824-C427-822C-1E6F-B5471D0EFC47}"/>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3345208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25DB5-2C86-5362-DFBC-29154535A9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7491AD-448C-597F-E94A-2F82B44507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22102-2CE4-F65E-2A40-F09A9070D623}"/>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5" name="Footer Placeholder 4">
            <a:extLst>
              <a:ext uri="{FF2B5EF4-FFF2-40B4-BE49-F238E27FC236}">
                <a16:creationId xmlns:a16="http://schemas.microsoft.com/office/drawing/2014/main" id="{EF45F3DB-11F6-F716-79B4-72D200A2F4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6ED163-19F1-B379-50F1-20F920FDCC84}"/>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32435767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421F-AAC0-3652-16E5-0B738DE891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51AB4E-9FF9-E691-AE8B-AD02497BFEE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DAA97F-EFB7-726B-1540-058883FF6F79}"/>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5" name="Footer Placeholder 4">
            <a:extLst>
              <a:ext uri="{FF2B5EF4-FFF2-40B4-BE49-F238E27FC236}">
                <a16:creationId xmlns:a16="http://schemas.microsoft.com/office/drawing/2014/main" id="{AA8AD149-B1DA-9436-7F37-AE771AC092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060C3-66EE-7DB9-9E90-08EF504A8D04}"/>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3846820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85599-C0DA-21A7-A155-8960FB6387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B873F9-36D9-7CD4-12ED-797B5C8A2E6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EFD01AE-3DF6-4A30-8E64-43F1E84E52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3A6BEA-E82B-D545-908C-45CEB71AFD5A}"/>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6" name="Footer Placeholder 5">
            <a:extLst>
              <a:ext uri="{FF2B5EF4-FFF2-40B4-BE49-F238E27FC236}">
                <a16:creationId xmlns:a16="http://schemas.microsoft.com/office/drawing/2014/main" id="{764B24FC-DC69-6307-65A0-775473196F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9279B1-17E2-7422-F13B-C0B9B8284BF0}"/>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3785280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28A50-FC83-1836-CF06-D0F18CF2E4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26DF45-F14E-9D09-B95C-33EE088DDB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6A5AAB8-E9D2-09A1-92E5-D03E369C1EA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E9CEB92-E8A9-5DCA-0615-D3E00825CF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BBC40C-36C8-5387-6D87-E1F08A9D12D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0F1AE4C-386E-B442-BC28-67A1AB1247A5}"/>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8" name="Footer Placeholder 7">
            <a:extLst>
              <a:ext uri="{FF2B5EF4-FFF2-40B4-BE49-F238E27FC236}">
                <a16:creationId xmlns:a16="http://schemas.microsoft.com/office/drawing/2014/main" id="{834B19E3-5F7D-E5FF-3A14-BB912B329BE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3B245FA-AF06-545E-3BD3-A346B95FD6C6}"/>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977147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63627-1274-93BD-AA98-8244367A6A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3042EE-B079-75FD-B0E7-220981C988FD}"/>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4" name="Footer Placeholder 3">
            <a:extLst>
              <a:ext uri="{FF2B5EF4-FFF2-40B4-BE49-F238E27FC236}">
                <a16:creationId xmlns:a16="http://schemas.microsoft.com/office/drawing/2014/main" id="{B5C8A0F2-5758-0509-AD4C-CE90B5A95A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B200AE-CB13-85B2-8567-DD4555D5FE75}"/>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1007346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7C4719-8F7C-CE64-D315-9198A25FF155}"/>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3" name="Footer Placeholder 2">
            <a:extLst>
              <a:ext uri="{FF2B5EF4-FFF2-40B4-BE49-F238E27FC236}">
                <a16:creationId xmlns:a16="http://schemas.microsoft.com/office/drawing/2014/main" id="{15776422-873E-26F4-F002-A9B86E47A8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C6170FF-CB48-6658-31C4-56A213B90AA2}"/>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2396160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7169A-38A7-F8C6-9771-6CD05F0A7A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69DE14A-78B0-560A-AD56-D8698C4033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0F3742-A39A-C263-375C-47688382F5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9D25C6-D799-2D0E-6282-B701D557F301}"/>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6" name="Footer Placeholder 5">
            <a:extLst>
              <a:ext uri="{FF2B5EF4-FFF2-40B4-BE49-F238E27FC236}">
                <a16:creationId xmlns:a16="http://schemas.microsoft.com/office/drawing/2014/main" id="{AD182CBC-4D73-4896-DEDE-90878EFD9D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A04005-206B-2727-C69A-8E449622B028}"/>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1561443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999E4-3BE5-3A90-C4A1-12D71FED15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16C4BA7-34DE-AB34-2E6A-6F424FA743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5DAF7CC-736F-A5E1-033B-2F6CF0D66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BD4051-5D75-4E4A-CDA2-E6643F554618}"/>
              </a:ext>
            </a:extLst>
          </p:cNvPr>
          <p:cNvSpPr>
            <a:spLocks noGrp="1"/>
          </p:cNvSpPr>
          <p:nvPr>
            <p:ph type="dt" sz="half" idx="10"/>
          </p:nvPr>
        </p:nvSpPr>
        <p:spPr/>
        <p:txBody>
          <a:bodyPr/>
          <a:lstStyle/>
          <a:p>
            <a:fld id="{5DB72FE6-98BD-FA4E-A363-F086D22EBF06}" type="datetimeFigureOut">
              <a:rPr lang="en-US" smtClean="0"/>
              <a:t>12/5/25</a:t>
            </a:fld>
            <a:endParaRPr lang="en-US"/>
          </a:p>
        </p:txBody>
      </p:sp>
      <p:sp>
        <p:nvSpPr>
          <p:cNvPr id="6" name="Footer Placeholder 5">
            <a:extLst>
              <a:ext uri="{FF2B5EF4-FFF2-40B4-BE49-F238E27FC236}">
                <a16:creationId xmlns:a16="http://schemas.microsoft.com/office/drawing/2014/main" id="{2F85CAD4-9CC0-304A-A92D-D6906D8D8E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978A04-7112-0210-BF53-AA4C9E5E29D5}"/>
              </a:ext>
            </a:extLst>
          </p:cNvPr>
          <p:cNvSpPr>
            <a:spLocks noGrp="1"/>
          </p:cNvSpPr>
          <p:nvPr>
            <p:ph type="sldNum" sz="quarter" idx="12"/>
          </p:nvPr>
        </p:nvSpPr>
        <p:spPr/>
        <p:txBody>
          <a:bodyPr/>
          <a:lstStyle/>
          <a:p>
            <a:fld id="{63640793-5DC8-344B-A9E7-C30211A14C4A}" type="slidenum">
              <a:rPr lang="en-US" smtClean="0"/>
              <a:t>‹#›</a:t>
            </a:fld>
            <a:endParaRPr lang="en-US"/>
          </a:p>
        </p:txBody>
      </p:sp>
    </p:spTree>
    <p:extLst>
      <p:ext uri="{BB962C8B-B14F-4D97-AF65-F5344CB8AC3E}">
        <p14:creationId xmlns:p14="http://schemas.microsoft.com/office/powerpoint/2010/main" val="2827516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6ABF5E-8876-C9D6-497F-1CA6C331C9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7F0F5D7-456F-D39D-E577-CE8EEC62D7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DC1B9A-4F83-280F-492F-2CF96CD0C4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DB72FE6-98BD-FA4E-A363-F086D22EBF06}" type="datetimeFigureOut">
              <a:rPr lang="en-US" smtClean="0"/>
              <a:t>12/5/25</a:t>
            </a:fld>
            <a:endParaRPr lang="en-US"/>
          </a:p>
        </p:txBody>
      </p:sp>
      <p:sp>
        <p:nvSpPr>
          <p:cNvPr id="5" name="Footer Placeholder 4">
            <a:extLst>
              <a:ext uri="{FF2B5EF4-FFF2-40B4-BE49-F238E27FC236}">
                <a16:creationId xmlns:a16="http://schemas.microsoft.com/office/drawing/2014/main" id="{CB9BC2C8-B306-9A2F-8545-A3020006B6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C22FCE5-A03E-AEFA-F6D1-AC0EAA1913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3640793-5DC8-344B-A9E7-C30211A14C4A}" type="slidenum">
              <a:rPr lang="en-US" smtClean="0"/>
              <a:t>‹#›</a:t>
            </a:fld>
            <a:endParaRPr lang="en-US"/>
          </a:p>
        </p:txBody>
      </p:sp>
    </p:spTree>
    <p:extLst>
      <p:ext uri="{BB962C8B-B14F-4D97-AF65-F5344CB8AC3E}">
        <p14:creationId xmlns:p14="http://schemas.microsoft.com/office/powerpoint/2010/main" val="10253332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oi.org/10.1093/acprof:oso/9780190228057.003.0004"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12" Type="http://schemas.openxmlformats.org/officeDocument/2006/relationships/slide" Target="slide16.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7.xml"/><Relationship Id="rId11" Type="http://schemas.openxmlformats.org/officeDocument/2006/relationships/slide" Target="slide15.xml"/><Relationship Id="rId5" Type="http://schemas.openxmlformats.org/officeDocument/2006/relationships/slide" Target="slide6.xml"/><Relationship Id="rId10" Type="http://schemas.openxmlformats.org/officeDocument/2006/relationships/slide" Target="slide14.xml"/><Relationship Id="rId4" Type="http://schemas.openxmlformats.org/officeDocument/2006/relationships/slide" Target="slide5.xml"/><Relationship Id="rId9" Type="http://schemas.openxmlformats.org/officeDocument/2006/relationships/slide" Target="slide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ov"/><Relationship Id="rId1" Type="http://schemas.openxmlformats.org/officeDocument/2006/relationships/video" Target="NULL"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ov"/><Relationship Id="rId1" Type="http://schemas.openxmlformats.org/officeDocument/2006/relationships/video" Target="NULL"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ov"/><Relationship Id="rId1" Type="http://schemas.openxmlformats.org/officeDocument/2006/relationships/video" Target="NULL" TargetMode="Externa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ov"/><Relationship Id="rId1" Type="http://schemas.openxmlformats.org/officeDocument/2006/relationships/video" Target="NULL" TargetMode="Externa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35FCEC-4787-E30B-D14D-A4F21BE3AFAD}"/>
              </a:ext>
            </a:extLst>
          </p:cNvPr>
          <p:cNvSpPr>
            <a:spLocks noGrp="1"/>
          </p:cNvSpPr>
          <p:nvPr>
            <p:ph type="ctrTitle"/>
          </p:nvPr>
        </p:nvSpPr>
        <p:spPr>
          <a:xfrm>
            <a:off x="838200" y="451381"/>
            <a:ext cx="10512552" cy="4066540"/>
          </a:xfrm>
        </p:spPr>
        <p:txBody>
          <a:bodyPr anchor="b">
            <a:normAutofit/>
          </a:bodyPr>
          <a:lstStyle/>
          <a:p>
            <a:pPr algn="l"/>
            <a:r>
              <a:rPr lang="en-US" sz="6600" dirty="0">
                <a:latin typeface="Garamond" panose="02020404030301010803" pitchFamily="18" charset="0"/>
              </a:rPr>
              <a:t>Conceptual Replication of </a:t>
            </a:r>
            <a:r>
              <a:rPr lang="en-US" sz="6600" dirty="0" err="1">
                <a:latin typeface="Garamond" panose="02020404030301010803" pitchFamily="18" charset="0"/>
              </a:rPr>
              <a:t>Rentzsch</a:t>
            </a:r>
            <a:r>
              <a:rPr lang="en-US" sz="6600" dirty="0">
                <a:latin typeface="Garamond" panose="02020404030301010803" pitchFamily="18" charset="0"/>
              </a:rPr>
              <a:t> &amp; Gross’ (2015) Study 5</a:t>
            </a:r>
          </a:p>
        </p:txBody>
      </p:sp>
      <p:sp>
        <p:nvSpPr>
          <p:cNvPr id="3" name="Subtitle 2">
            <a:extLst>
              <a:ext uri="{FF2B5EF4-FFF2-40B4-BE49-F238E27FC236}">
                <a16:creationId xmlns:a16="http://schemas.microsoft.com/office/drawing/2014/main" id="{64878AE4-A79F-C192-0686-BAD3C4A0A988}"/>
              </a:ext>
            </a:extLst>
          </p:cNvPr>
          <p:cNvSpPr>
            <a:spLocks noGrp="1"/>
          </p:cNvSpPr>
          <p:nvPr>
            <p:ph type="subTitle" idx="1"/>
          </p:nvPr>
        </p:nvSpPr>
        <p:spPr>
          <a:xfrm>
            <a:off x="838199" y="4983276"/>
            <a:ext cx="10512552" cy="1126680"/>
          </a:xfrm>
        </p:spPr>
        <p:txBody>
          <a:bodyPr>
            <a:normAutofit/>
          </a:bodyPr>
          <a:lstStyle/>
          <a:p>
            <a:pPr algn="l"/>
            <a:r>
              <a:rPr lang="en-US" dirty="0">
                <a:latin typeface="Garamond" panose="02020404030301010803" pitchFamily="18" charset="0"/>
              </a:rPr>
              <a:t>Carson Koffler </a:t>
            </a:r>
          </a:p>
          <a:p>
            <a:pPr algn="l"/>
            <a:r>
              <a:rPr lang="en-US" dirty="0">
                <a:latin typeface="Garamond" panose="02020404030301010803" pitchFamily="18" charset="0"/>
              </a:rPr>
              <a:t>12/03/2025</a:t>
            </a:r>
          </a:p>
        </p:txBody>
      </p:sp>
      <p:sp>
        <p:nvSpPr>
          <p:cNvPr id="15"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sX0" fmla="*/ 0 w 5410200"/>
              <a:gd name="csY0" fmla="*/ 0 h 18288"/>
              <a:gd name="csX1" fmla="*/ 568071 w 5410200"/>
              <a:gd name="csY1" fmla="*/ 0 h 18288"/>
              <a:gd name="csX2" fmla="*/ 1298448 w 5410200"/>
              <a:gd name="csY2" fmla="*/ 0 h 18288"/>
              <a:gd name="csX3" fmla="*/ 1920621 w 5410200"/>
              <a:gd name="csY3" fmla="*/ 0 h 18288"/>
              <a:gd name="csX4" fmla="*/ 2488692 w 5410200"/>
              <a:gd name="csY4" fmla="*/ 0 h 18288"/>
              <a:gd name="csX5" fmla="*/ 3219069 w 5410200"/>
              <a:gd name="csY5" fmla="*/ 0 h 18288"/>
              <a:gd name="csX6" fmla="*/ 3895344 w 5410200"/>
              <a:gd name="csY6" fmla="*/ 0 h 18288"/>
              <a:gd name="csX7" fmla="*/ 4571619 w 5410200"/>
              <a:gd name="csY7" fmla="*/ 0 h 18288"/>
              <a:gd name="csX8" fmla="*/ 5410200 w 5410200"/>
              <a:gd name="csY8" fmla="*/ 0 h 18288"/>
              <a:gd name="csX9" fmla="*/ 5410200 w 5410200"/>
              <a:gd name="csY9" fmla="*/ 18288 h 18288"/>
              <a:gd name="csX10" fmla="*/ 4842129 w 5410200"/>
              <a:gd name="csY10" fmla="*/ 18288 h 18288"/>
              <a:gd name="csX11" fmla="*/ 4328160 w 5410200"/>
              <a:gd name="csY11" fmla="*/ 18288 h 18288"/>
              <a:gd name="csX12" fmla="*/ 3597783 w 5410200"/>
              <a:gd name="csY12" fmla="*/ 18288 h 18288"/>
              <a:gd name="csX13" fmla="*/ 3029712 w 5410200"/>
              <a:gd name="csY13" fmla="*/ 18288 h 18288"/>
              <a:gd name="csX14" fmla="*/ 2299335 w 5410200"/>
              <a:gd name="csY14" fmla="*/ 18288 h 18288"/>
              <a:gd name="csX15" fmla="*/ 1514856 w 5410200"/>
              <a:gd name="csY15" fmla="*/ 18288 h 18288"/>
              <a:gd name="csX16" fmla="*/ 892683 w 5410200"/>
              <a:gd name="csY16" fmla="*/ 18288 h 18288"/>
              <a:gd name="csX17" fmla="*/ 0 w 5410200"/>
              <a:gd name="csY17" fmla="*/ 18288 h 18288"/>
              <a:gd name="csX18" fmla="*/ 0 w 5410200"/>
              <a:gd name="csY18"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3160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7D3F288-A57B-42D0-FAB3-F04560B0D4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B8F8DD-277F-0927-98CE-780AB58AA611}"/>
              </a:ext>
            </a:extLst>
          </p:cNvPr>
          <p:cNvSpPr>
            <a:spLocks noGrp="1"/>
          </p:cNvSpPr>
          <p:nvPr>
            <p:ph type="title"/>
          </p:nvPr>
        </p:nvSpPr>
        <p:spPr/>
        <p:txBody>
          <a:bodyPr/>
          <a:lstStyle/>
          <a:p>
            <a:r>
              <a:rPr lang="en-US" dirty="0">
                <a:latin typeface="Garamond" panose="02020404030301010803" pitchFamily="18" charset="0"/>
              </a:rPr>
              <a:t>Experimental Design: Conceptual Replication</a:t>
            </a:r>
          </a:p>
        </p:txBody>
      </p:sp>
      <p:cxnSp>
        <p:nvCxnSpPr>
          <p:cNvPr id="5" name="Straight Connector 4">
            <a:extLst>
              <a:ext uri="{FF2B5EF4-FFF2-40B4-BE49-F238E27FC236}">
                <a16:creationId xmlns:a16="http://schemas.microsoft.com/office/drawing/2014/main" id="{3371C642-612D-58A2-EB15-226899B9AFE0}"/>
              </a:ext>
            </a:extLst>
          </p:cNvPr>
          <p:cNvCxnSpPr/>
          <p:nvPr/>
        </p:nvCxnSpPr>
        <p:spPr>
          <a:xfrm>
            <a:off x="563880" y="5691297"/>
            <a:ext cx="5486400" cy="0"/>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6" name="Oval 5">
            <a:extLst>
              <a:ext uri="{FF2B5EF4-FFF2-40B4-BE49-F238E27FC236}">
                <a16:creationId xmlns:a16="http://schemas.microsoft.com/office/drawing/2014/main" id="{48142FCC-FF0A-0525-E2FF-4F99E04151B0}"/>
              </a:ext>
            </a:extLst>
          </p:cNvPr>
          <p:cNvSpPr/>
          <p:nvPr/>
        </p:nvSpPr>
        <p:spPr>
          <a:xfrm>
            <a:off x="24384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Pairing</a:t>
            </a:r>
          </a:p>
        </p:txBody>
      </p:sp>
      <p:sp>
        <p:nvSpPr>
          <p:cNvPr id="7" name="Oval 6">
            <a:extLst>
              <a:ext uri="{FF2B5EF4-FFF2-40B4-BE49-F238E27FC236}">
                <a16:creationId xmlns:a16="http://schemas.microsoft.com/office/drawing/2014/main" id="{674537BA-E054-6B89-A742-51925BD952DC}"/>
              </a:ext>
            </a:extLst>
          </p:cNvPr>
          <p:cNvSpPr/>
          <p:nvPr/>
        </p:nvSpPr>
        <p:spPr>
          <a:xfrm>
            <a:off x="582168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Self-Report DVs</a:t>
            </a:r>
          </a:p>
        </p:txBody>
      </p:sp>
      <p:sp>
        <p:nvSpPr>
          <p:cNvPr id="9" name="Oval 8">
            <a:extLst>
              <a:ext uri="{FF2B5EF4-FFF2-40B4-BE49-F238E27FC236}">
                <a16:creationId xmlns:a16="http://schemas.microsoft.com/office/drawing/2014/main" id="{52FC75E7-3861-AD5E-FC69-9C1BAD8B1AB5}"/>
              </a:ext>
            </a:extLst>
          </p:cNvPr>
          <p:cNvSpPr/>
          <p:nvPr/>
        </p:nvSpPr>
        <p:spPr>
          <a:xfrm>
            <a:off x="163830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Practice Rounds</a:t>
            </a:r>
          </a:p>
        </p:txBody>
      </p:sp>
      <p:sp>
        <p:nvSpPr>
          <p:cNvPr id="10" name="Oval 9">
            <a:extLst>
              <a:ext uri="{FF2B5EF4-FFF2-40B4-BE49-F238E27FC236}">
                <a16:creationId xmlns:a16="http://schemas.microsoft.com/office/drawing/2014/main" id="{2115FF6F-0F31-CD64-D71B-4B32192C183B}"/>
              </a:ext>
            </a:extLst>
          </p:cNvPr>
          <p:cNvSpPr/>
          <p:nvPr/>
        </p:nvSpPr>
        <p:spPr>
          <a:xfrm>
            <a:off x="303276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Main Round ($)</a:t>
            </a:r>
          </a:p>
        </p:txBody>
      </p:sp>
      <p:sp>
        <p:nvSpPr>
          <p:cNvPr id="11" name="Oval 10">
            <a:extLst>
              <a:ext uri="{FF2B5EF4-FFF2-40B4-BE49-F238E27FC236}">
                <a16:creationId xmlns:a16="http://schemas.microsoft.com/office/drawing/2014/main" id="{4CD3D991-ACE0-FDAD-32CF-4CAA9841AF39}"/>
              </a:ext>
            </a:extLst>
          </p:cNvPr>
          <p:cNvSpPr/>
          <p:nvPr/>
        </p:nvSpPr>
        <p:spPr>
          <a:xfrm>
            <a:off x="442722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Filler Round</a:t>
            </a:r>
          </a:p>
        </p:txBody>
      </p:sp>
      <p:sp useBgFill="1">
        <p:nvSpPr>
          <p:cNvPr id="3" name="Oval 2">
            <a:extLst>
              <a:ext uri="{FF2B5EF4-FFF2-40B4-BE49-F238E27FC236}">
                <a16:creationId xmlns:a16="http://schemas.microsoft.com/office/drawing/2014/main" id="{A1239F36-79A2-3BFF-638E-AFED660ADC89}"/>
              </a:ext>
            </a:extLst>
          </p:cNvPr>
          <p:cNvSpPr/>
          <p:nvPr/>
        </p:nvSpPr>
        <p:spPr>
          <a:xfrm>
            <a:off x="5294422" y="4889719"/>
            <a:ext cx="1603156" cy="16031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619ED2"/>
                </a:solidFill>
                <a:latin typeface="Garamond" panose="02020404030301010803" pitchFamily="18" charset="0"/>
              </a:rPr>
              <a:t>SR</a:t>
            </a:r>
          </a:p>
          <a:p>
            <a:pPr algn="ctr"/>
            <a:r>
              <a:rPr lang="en-US" sz="2000" dirty="0">
                <a:solidFill>
                  <a:srgbClr val="619ED2"/>
                </a:solidFill>
                <a:latin typeface="Garamond" panose="02020404030301010803" pitchFamily="18" charset="0"/>
              </a:rPr>
              <a:t>Measures</a:t>
            </a:r>
          </a:p>
        </p:txBody>
      </p:sp>
      <p:sp>
        <p:nvSpPr>
          <p:cNvPr id="8" name="Rounded Rectangle 7">
            <a:extLst>
              <a:ext uri="{FF2B5EF4-FFF2-40B4-BE49-F238E27FC236}">
                <a16:creationId xmlns:a16="http://schemas.microsoft.com/office/drawing/2014/main" id="{0488BC50-8EBC-D7A8-5E71-AAAD31E51F27}"/>
              </a:ext>
            </a:extLst>
          </p:cNvPr>
          <p:cNvSpPr/>
          <p:nvPr/>
        </p:nvSpPr>
        <p:spPr>
          <a:xfrm>
            <a:off x="641131" y="1608083"/>
            <a:ext cx="2690648" cy="273268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Garamond" panose="02020404030301010803" pitchFamily="18" charset="0"/>
              </a:rPr>
              <a:t>“Two weeks before meeting in the lab, participants filled out questionnaires measuring dispositional envy…Participants completed a questionnaire assessing their perceptions of the situation and their feelings towards the other person…their previous experience with the Rock, Paper, Scissors game and their attributions of the outcome of the game to luck, task difficulty, ability or effort.”</a:t>
            </a:r>
          </a:p>
          <a:p>
            <a:pPr algn="ctr"/>
            <a:r>
              <a:rPr lang="en-US" sz="1000" dirty="0">
                <a:solidFill>
                  <a:schemeClr val="bg1"/>
                </a:solidFill>
                <a:latin typeface="Garamond" panose="02020404030301010803" pitchFamily="18" charset="0"/>
              </a:rPr>
              <a:t>(p. 542)</a:t>
            </a:r>
          </a:p>
        </p:txBody>
      </p:sp>
      <p:sp>
        <p:nvSpPr>
          <p:cNvPr id="18" name="TextBox 17">
            <a:extLst>
              <a:ext uri="{FF2B5EF4-FFF2-40B4-BE49-F238E27FC236}">
                <a16:creationId xmlns:a16="http://schemas.microsoft.com/office/drawing/2014/main" id="{22207EEE-8B20-FF1E-31A0-FA78BE6D818C}"/>
              </a:ext>
            </a:extLst>
          </p:cNvPr>
          <p:cNvSpPr txBox="1"/>
          <p:nvPr/>
        </p:nvSpPr>
        <p:spPr>
          <a:xfrm>
            <a:off x="946747" y="4340772"/>
            <a:ext cx="2079415" cy="461665"/>
          </a:xfrm>
          <a:prstGeom prst="rect">
            <a:avLst/>
          </a:prstGeom>
          <a:noFill/>
        </p:spPr>
        <p:txBody>
          <a:bodyPr wrap="none" rtlCol="0">
            <a:spAutoFit/>
          </a:bodyPr>
          <a:lstStyle/>
          <a:p>
            <a:r>
              <a:rPr lang="en-US" sz="2400" dirty="0">
                <a:latin typeface="Garamond" panose="02020404030301010803" pitchFamily="18" charset="0"/>
              </a:rPr>
              <a:t>Original Design</a:t>
            </a:r>
          </a:p>
        </p:txBody>
      </p:sp>
      <p:pic>
        <p:nvPicPr>
          <p:cNvPr id="22" name="Picture 21" descr="A screenshot of a computer&#10;&#10;AI-generated content may be incorrect.">
            <a:extLst>
              <a:ext uri="{FF2B5EF4-FFF2-40B4-BE49-F238E27FC236}">
                <a16:creationId xmlns:a16="http://schemas.microsoft.com/office/drawing/2014/main" id="{9683E9C3-AB97-6BBC-53F8-86AE096BBB5F}"/>
              </a:ext>
            </a:extLst>
          </p:cNvPr>
          <p:cNvPicPr>
            <a:picLocks noChangeAspect="1"/>
          </p:cNvPicPr>
          <p:nvPr/>
        </p:nvPicPr>
        <p:blipFill>
          <a:blip r:embed="rId2"/>
          <a:stretch>
            <a:fillRect/>
          </a:stretch>
        </p:blipFill>
        <p:spPr>
          <a:xfrm>
            <a:off x="3456589" y="1500850"/>
            <a:ext cx="6648110" cy="1732920"/>
          </a:xfrm>
          <a:prstGeom prst="rect">
            <a:avLst/>
          </a:prstGeom>
        </p:spPr>
      </p:pic>
      <p:pic>
        <p:nvPicPr>
          <p:cNvPr id="26" name="Picture 25" descr="A screenshot of a computer&#10;&#10;AI-generated content may be incorrect.">
            <a:extLst>
              <a:ext uri="{FF2B5EF4-FFF2-40B4-BE49-F238E27FC236}">
                <a16:creationId xmlns:a16="http://schemas.microsoft.com/office/drawing/2014/main" id="{771D9B8D-15A4-ABCE-B283-72425A8738CB}"/>
              </a:ext>
            </a:extLst>
          </p:cNvPr>
          <p:cNvPicPr>
            <a:picLocks noChangeAspect="1"/>
          </p:cNvPicPr>
          <p:nvPr/>
        </p:nvPicPr>
        <p:blipFill>
          <a:blip r:embed="rId3"/>
          <a:stretch>
            <a:fillRect/>
          </a:stretch>
        </p:blipFill>
        <p:spPr>
          <a:xfrm>
            <a:off x="3456589" y="3429000"/>
            <a:ext cx="6648110" cy="1312410"/>
          </a:xfrm>
          <a:prstGeom prst="rect">
            <a:avLst/>
          </a:prstGeom>
        </p:spPr>
      </p:pic>
    </p:spTree>
    <p:extLst>
      <p:ext uri="{BB962C8B-B14F-4D97-AF65-F5344CB8AC3E}">
        <p14:creationId xmlns:p14="http://schemas.microsoft.com/office/powerpoint/2010/main" val="30801899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C9B200-E080-7E5F-7662-02649CB999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44CE5A-452E-BE11-D1BB-855E6CAF91EA}"/>
              </a:ext>
            </a:extLst>
          </p:cNvPr>
          <p:cNvSpPr>
            <a:spLocks noGrp="1"/>
          </p:cNvSpPr>
          <p:nvPr>
            <p:ph type="title"/>
          </p:nvPr>
        </p:nvSpPr>
        <p:spPr/>
        <p:txBody>
          <a:bodyPr/>
          <a:lstStyle/>
          <a:p>
            <a:r>
              <a:rPr lang="en-US" dirty="0">
                <a:latin typeface="Garamond" panose="02020404030301010803" pitchFamily="18" charset="0"/>
              </a:rPr>
              <a:t>Experimental Design: Conceptual Replication</a:t>
            </a:r>
          </a:p>
        </p:txBody>
      </p:sp>
      <p:cxnSp>
        <p:nvCxnSpPr>
          <p:cNvPr id="5" name="Straight Connector 4">
            <a:extLst>
              <a:ext uri="{FF2B5EF4-FFF2-40B4-BE49-F238E27FC236}">
                <a16:creationId xmlns:a16="http://schemas.microsoft.com/office/drawing/2014/main" id="{586A40C0-3955-01C1-97FB-61D22E5A001D}"/>
              </a:ext>
            </a:extLst>
          </p:cNvPr>
          <p:cNvCxnSpPr/>
          <p:nvPr/>
        </p:nvCxnSpPr>
        <p:spPr>
          <a:xfrm>
            <a:off x="563880" y="5691297"/>
            <a:ext cx="5486400" cy="0"/>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6" name="Oval 5">
            <a:extLst>
              <a:ext uri="{FF2B5EF4-FFF2-40B4-BE49-F238E27FC236}">
                <a16:creationId xmlns:a16="http://schemas.microsoft.com/office/drawing/2014/main" id="{E9CE7003-FAC1-C991-586F-A63D9BB8A08A}"/>
              </a:ext>
            </a:extLst>
          </p:cNvPr>
          <p:cNvSpPr/>
          <p:nvPr/>
        </p:nvSpPr>
        <p:spPr>
          <a:xfrm>
            <a:off x="24384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Pairing</a:t>
            </a:r>
          </a:p>
        </p:txBody>
      </p:sp>
      <p:sp>
        <p:nvSpPr>
          <p:cNvPr id="7" name="Oval 6">
            <a:extLst>
              <a:ext uri="{FF2B5EF4-FFF2-40B4-BE49-F238E27FC236}">
                <a16:creationId xmlns:a16="http://schemas.microsoft.com/office/drawing/2014/main" id="{8D897A09-63C5-282B-6000-AB86DE96E4ED}"/>
              </a:ext>
            </a:extLst>
          </p:cNvPr>
          <p:cNvSpPr/>
          <p:nvPr/>
        </p:nvSpPr>
        <p:spPr>
          <a:xfrm>
            <a:off x="582168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Self-Report DVs</a:t>
            </a:r>
          </a:p>
        </p:txBody>
      </p:sp>
      <p:sp>
        <p:nvSpPr>
          <p:cNvPr id="9" name="Oval 8">
            <a:extLst>
              <a:ext uri="{FF2B5EF4-FFF2-40B4-BE49-F238E27FC236}">
                <a16:creationId xmlns:a16="http://schemas.microsoft.com/office/drawing/2014/main" id="{320C0B16-879C-A37A-0FF2-05533A1DD117}"/>
              </a:ext>
            </a:extLst>
          </p:cNvPr>
          <p:cNvSpPr/>
          <p:nvPr/>
        </p:nvSpPr>
        <p:spPr>
          <a:xfrm>
            <a:off x="163830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Practice Rounds</a:t>
            </a:r>
          </a:p>
        </p:txBody>
      </p:sp>
      <p:sp>
        <p:nvSpPr>
          <p:cNvPr id="10" name="Oval 9">
            <a:extLst>
              <a:ext uri="{FF2B5EF4-FFF2-40B4-BE49-F238E27FC236}">
                <a16:creationId xmlns:a16="http://schemas.microsoft.com/office/drawing/2014/main" id="{CADF9876-F025-13A1-C1F8-3523E0E74093}"/>
              </a:ext>
            </a:extLst>
          </p:cNvPr>
          <p:cNvSpPr/>
          <p:nvPr/>
        </p:nvSpPr>
        <p:spPr>
          <a:xfrm>
            <a:off x="303276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Main Round ($)</a:t>
            </a:r>
          </a:p>
        </p:txBody>
      </p:sp>
      <p:sp>
        <p:nvSpPr>
          <p:cNvPr id="11" name="Oval 10">
            <a:extLst>
              <a:ext uri="{FF2B5EF4-FFF2-40B4-BE49-F238E27FC236}">
                <a16:creationId xmlns:a16="http://schemas.microsoft.com/office/drawing/2014/main" id="{730F0093-EAA7-A67E-1D6B-ABEEC886E3D3}"/>
              </a:ext>
            </a:extLst>
          </p:cNvPr>
          <p:cNvSpPr/>
          <p:nvPr/>
        </p:nvSpPr>
        <p:spPr>
          <a:xfrm>
            <a:off x="442722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Filler Round</a:t>
            </a:r>
          </a:p>
        </p:txBody>
      </p:sp>
      <p:sp useBgFill="1">
        <p:nvSpPr>
          <p:cNvPr id="3" name="Oval 2">
            <a:extLst>
              <a:ext uri="{FF2B5EF4-FFF2-40B4-BE49-F238E27FC236}">
                <a16:creationId xmlns:a16="http://schemas.microsoft.com/office/drawing/2014/main" id="{22411B70-77B6-2982-7865-460959FBCA27}"/>
              </a:ext>
            </a:extLst>
          </p:cNvPr>
          <p:cNvSpPr/>
          <p:nvPr/>
        </p:nvSpPr>
        <p:spPr>
          <a:xfrm>
            <a:off x="5294422" y="4889719"/>
            <a:ext cx="1603156" cy="16031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619ED2"/>
                </a:solidFill>
                <a:latin typeface="Garamond" panose="02020404030301010803" pitchFamily="18" charset="0"/>
              </a:rPr>
              <a:t>SR</a:t>
            </a:r>
          </a:p>
          <a:p>
            <a:pPr algn="ctr"/>
            <a:r>
              <a:rPr lang="en-US" sz="2000" dirty="0">
                <a:solidFill>
                  <a:srgbClr val="619ED2"/>
                </a:solidFill>
                <a:latin typeface="Garamond" panose="02020404030301010803" pitchFamily="18" charset="0"/>
              </a:rPr>
              <a:t>Measures</a:t>
            </a:r>
          </a:p>
        </p:txBody>
      </p:sp>
      <p:sp>
        <p:nvSpPr>
          <p:cNvPr id="8" name="Rounded Rectangle 7">
            <a:extLst>
              <a:ext uri="{FF2B5EF4-FFF2-40B4-BE49-F238E27FC236}">
                <a16:creationId xmlns:a16="http://schemas.microsoft.com/office/drawing/2014/main" id="{B487054F-0CA0-6536-2B5E-5B3557D6FD73}"/>
              </a:ext>
            </a:extLst>
          </p:cNvPr>
          <p:cNvSpPr/>
          <p:nvPr/>
        </p:nvSpPr>
        <p:spPr>
          <a:xfrm>
            <a:off x="641131" y="1608083"/>
            <a:ext cx="2690648" cy="273268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Garamond" panose="02020404030301010803" pitchFamily="18" charset="0"/>
              </a:rPr>
              <a:t>“Two weeks before meeting in the lab, participants filled out questionnaires measuring dispositional envy…Participants completed a questionnaire assessing their perceptions of the situation and their feelings towards the other person…their previous experience with the Rock, Paper, Scissors game and their attributions of the outcome of the game to luck, task difficulty, ability or effort.”</a:t>
            </a:r>
          </a:p>
          <a:p>
            <a:pPr algn="ctr"/>
            <a:r>
              <a:rPr lang="en-US" sz="1000" dirty="0">
                <a:solidFill>
                  <a:schemeClr val="bg1"/>
                </a:solidFill>
                <a:latin typeface="Garamond" panose="02020404030301010803" pitchFamily="18" charset="0"/>
              </a:rPr>
              <a:t>(p. 542)</a:t>
            </a:r>
          </a:p>
        </p:txBody>
      </p:sp>
      <p:sp>
        <p:nvSpPr>
          <p:cNvPr id="18" name="TextBox 17">
            <a:extLst>
              <a:ext uri="{FF2B5EF4-FFF2-40B4-BE49-F238E27FC236}">
                <a16:creationId xmlns:a16="http://schemas.microsoft.com/office/drawing/2014/main" id="{1B7271E1-7A6A-D827-A687-11EF72DEA4D7}"/>
              </a:ext>
            </a:extLst>
          </p:cNvPr>
          <p:cNvSpPr txBox="1"/>
          <p:nvPr/>
        </p:nvSpPr>
        <p:spPr>
          <a:xfrm>
            <a:off x="946747" y="4340772"/>
            <a:ext cx="2079415" cy="461665"/>
          </a:xfrm>
          <a:prstGeom prst="rect">
            <a:avLst/>
          </a:prstGeom>
          <a:noFill/>
        </p:spPr>
        <p:txBody>
          <a:bodyPr wrap="none" rtlCol="0">
            <a:spAutoFit/>
          </a:bodyPr>
          <a:lstStyle/>
          <a:p>
            <a:r>
              <a:rPr lang="en-US" sz="2400" dirty="0">
                <a:latin typeface="Garamond" panose="02020404030301010803" pitchFamily="18" charset="0"/>
              </a:rPr>
              <a:t>Original Design</a:t>
            </a:r>
          </a:p>
        </p:txBody>
      </p:sp>
      <p:pic>
        <p:nvPicPr>
          <p:cNvPr id="22" name="Picture 21" descr="A screenshot of a computer&#10;&#10;AI-generated content may be incorrect.">
            <a:extLst>
              <a:ext uri="{FF2B5EF4-FFF2-40B4-BE49-F238E27FC236}">
                <a16:creationId xmlns:a16="http://schemas.microsoft.com/office/drawing/2014/main" id="{A0A26C9D-0944-8117-8808-7DFF199A7F78}"/>
              </a:ext>
            </a:extLst>
          </p:cNvPr>
          <p:cNvPicPr>
            <a:picLocks noChangeAspect="1"/>
          </p:cNvPicPr>
          <p:nvPr/>
        </p:nvPicPr>
        <p:blipFill>
          <a:blip r:embed="rId2"/>
          <a:stretch>
            <a:fillRect/>
          </a:stretch>
        </p:blipFill>
        <p:spPr>
          <a:xfrm>
            <a:off x="3456589" y="1500850"/>
            <a:ext cx="6648110" cy="1732920"/>
          </a:xfrm>
          <a:prstGeom prst="rect">
            <a:avLst/>
          </a:prstGeom>
        </p:spPr>
      </p:pic>
      <p:pic>
        <p:nvPicPr>
          <p:cNvPr id="26" name="Picture 25" descr="A screenshot of a computer&#10;&#10;AI-generated content may be incorrect.">
            <a:extLst>
              <a:ext uri="{FF2B5EF4-FFF2-40B4-BE49-F238E27FC236}">
                <a16:creationId xmlns:a16="http://schemas.microsoft.com/office/drawing/2014/main" id="{F1970C00-4B8B-2510-7F2E-92341E5DB072}"/>
              </a:ext>
            </a:extLst>
          </p:cNvPr>
          <p:cNvPicPr>
            <a:picLocks noChangeAspect="1"/>
          </p:cNvPicPr>
          <p:nvPr/>
        </p:nvPicPr>
        <p:blipFill>
          <a:blip r:embed="rId3"/>
          <a:stretch>
            <a:fillRect/>
          </a:stretch>
        </p:blipFill>
        <p:spPr>
          <a:xfrm>
            <a:off x="3456589" y="3429000"/>
            <a:ext cx="6648110" cy="1312410"/>
          </a:xfrm>
          <a:prstGeom prst="rect">
            <a:avLst/>
          </a:prstGeom>
        </p:spPr>
      </p:pic>
    </p:spTree>
    <p:extLst>
      <p:ext uri="{BB962C8B-B14F-4D97-AF65-F5344CB8AC3E}">
        <p14:creationId xmlns:p14="http://schemas.microsoft.com/office/powerpoint/2010/main" val="30253168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34B959-388A-F9A9-7957-041E2C19B6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ACF53F-D064-E361-DC4D-B6114B2E3F73}"/>
              </a:ext>
            </a:extLst>
          </p:cNvPr>
          <p:cNvSpPr>
            <a:spLocks noGrp="1"/>
          </p:cNvSpPr>
          <p:nvPr>
            <p:ph type="title"/>
          </p:nvPr>
        </p:nvSpPr>
        <p:spPr/>
        <p:txBody>
          <a:bodyPr/>
          <a:lstStyle/>
          <a:p>
            <a:r>
              <a:rPr lang="en-US" dirty="0">
                <a:latin typeface="Garamond" panose="02020404030301010803" pitchFamily="18" charset="0"/>
              </a:rPr>
              <a:t>Experimental Design: Conceptual Replication</a:t>
            </a:r>
          </a:p>
        </p:txBody>
      </p:sp>
      <p:cxnSp>
        <p:nvCxnSpPr>
          <p:cNvPr id="5" name="Straight Connector 4">
            <a:extLst>
              <a:ext uri="{FF2B5EF4-FFF2-40B4-BE49-F238E27FC236}">
                <a16:creationId xmlns:a16="http://schemas.microsoft.com/office/drawing/2014/main" id="{A81F307B-A3B9-5759-D848-F2767A11ECE9}"/>
              </a:ext>
            </a:extLst>
          </p:cNvPr>
          <p:cNvCxnSpPr/>
          <p:nvPr/>
        </p:nvCxnSpPr>
        <p:spPr>
          <a:xfrm>
            <a:off x="563880" y="5691297"/>
            <a:ext cx="5486400" cy="0"/>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6" name="Oval 5">
            <a:extLst>
              <a:ext uri="{FF2B5EF4-FFF2-40B4-BE49-F238E27FC236}">
                <a16:creationId xmlns:a16="http://schemas.microsoft.com/office/drawing/2014/main" id="{9B169BA4-60F5-C4A7-5353-3C0D0FDC39E1}"/>
              </a:ext>
            </a:extLst>
          </p:cNvPr>
          <p:cNvSpPr/>
          <p:nvPr/>
        </p:nvSpPr>
        <p:spPr>
          <a:xfrm>
            <a:off x="24384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Pairing</a:t>
            </a:r>
          </a:p>
        </p:txBody>
      </p:sp>
      <p:sp>
        <p:nvSpPr>
          <p:cNvPr id="7" name="Oval 6">
            <a:extLst>
              <a:ext uri="{FF2B5EF4-FFF2-40B4-BE49-F238E27FC236}">
                <a16:creationId xmlns:a16="http://schemas.microsoft.com/office/drawing/2014/main" id="{0F3CF997-B706-0084-2CAA-B68E5EEFA09C}"/>
              </a:ext>
            </a:extLst>
          </p:cNvPr>
          <p:cNvSpPr/>
          <p:nvPr/>
        </p:nvSpPr>
        <p:spPr>
          <a:xfrm>
            <a:off x="582168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Self-Report DVs</a:t>
            </a:r>
          </a:p>
        </p:txBody>
      </p:sp>
      <p:sp>
        <p:nvSpPr>
          <p:cNvPr id="9" name="Oval 8">
            <a:extLst>
              <a:ext uri="{FF2B5EF4-FFF2-40B4-BE49-F238E27FC236}">
                <a16:creationId xmlns:a16="http://schemas.microsoft.com/office/drawing/2014/main" id="{9614AA8E-6072-C4C3-330F-22935AD6D932}"/>
              </a:ext>
            </a:extLst>
          </p:cNvPr>
          <p:cNvSpPr/>
          <p:nvPr/>
        </p:nvSpPr>
        <p:spPr>
          <a:xfrm>
            <a:off x="163830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Practice Rounds</a:t>
            </a:r>
          </a:p>
        </p:txBody>
      </p:sp>
      <p:sp>
        <p:nvSpPr>
          <p:cNvPr id="10" name="Oval 9">
            <a:extLst>
              <a:ext uri="{FF2B5EF4-FFF2-40B4-BE49-F238E27FC236}">
                <a16:creationId xmlns:a16="http://schemas.microsoft.com/office/drawing/2014/main" id="{925A793F-9AF4-0ABB-BF15-C1B628C9B7EC}"/>
              </a:ext>
            </a:extLst>
          </p:cNvPr>
          <p:cNvSpPr/>
          <p:nvPr/>
        </p:nvSpPr>
        <p:spPr>
          <a:xfrm>
            <a:off x="303276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Main Round ($)</a:t>
            </a:r>
          </a:p>
        </p:txBody>
      </p:sp>
      <p:sp>
        <p:nvSpPr>
          <p:cNvPr id="11" name="Oval 10">
            <a:extLst>
              <a:ext uri="{FF2B5EF4-FFF2-40B4-BE49-F238E27FC236}">
                <a16:creationId xmlns:a16="http://schemas.microsoft.com/office/drawing/2014/main" id="{F322400A-CF4B-FB18-AAF8-257289BF6A83}"/>
              </a:ext>
            </a:extLst>
          </p:cNvPr>
          <p:cNvSpPr/>
          <p:nvPr/>
        </p:nvSpPr>
        <p:spPr>
          <a:xfrm>
            <a:off x="4427220"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Filler Round</a:t>
            </a:r>
          </a:p>
        </p:txBody>
      </p:sp>
      <p:sp useBgFill="1">
        <p:nvSpPr>
          <p:cNvPr id="3" name="Oval 2">
            <a:extLst>
              <a:ext uri="{FF2B5EF4-FFF2-40B4-BE49-F238E27FC236}">
                <a16:creationId xmlns:a16="http://schemas.microsoft.com/office/drawing/2014/main" id="{320A0731-5C83-9BBF-0AA3-60388CD32BC4}"/>
              </a:ext>
            </a:extLst>
          </p:cNvPr>
          <p:cNvSpPr/>
          <p:nvPr/>
        </p:nvSpPr>
        <p:spPr>
          <a:xfrm>
            <a:off x="5294422" y="4889719"/>
            <a:ext cx="1603156" cy="16031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619ED2"/>
                </a:solidFill>
                <a:latin typeface="Garamond" panose="02020404030301010803" pitchFamily="18" charset="0"/>
              </a:rPr>
              <a:t>SR</a:t>
            </a:r>
          </a:p>
          <a:p>
            <a:pPr algn="ctr"/>
            <a:r>
              <a:rPr lang="en-US" sz="2000" dirty="0">
                <a:solidFill>
                  <a:srgbClr val="619ED2"/>
                </a:solidFill>
                <a:latin typeface="Garamond" panose="02020404030301010803" pitchFamily="18" charset="0"/>
              </a:rPr>
              <a:t>Measures</a:t>
            </a:r>
          </a:p>
        </p:txBody>
      </p:sp>
      <p:sp>
        <p:nvSpPr>
          <p:cNvPr id="8" name="Rounded Rectangle 7">
            <a:extLst>
              <a:ext uri="{FF2B5EF4-FFF2-40B4-BE49-F238E27FC236}">
                <a16:creationId xmlns:a16="http://schemas.microsoft.com/office/drawing/2014/main" id="{8FBA6DBD-3B47-EEC1-06C7-45829889EE2C}"/>
              </a:ext>
            </a:extLst>
          </p:cNvPr>
          <p:cNvSpPr/>
          <p:nvPr/>
        </p:nvSpPr>
        <p:spPr>
          <a:xfrm>
            <a:off x="641131" y="1608083"/>
            <a:ext cx="2690648" cy="273268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latin typeface="Garamond" panose="02020404030301010803" pitchFamily="18" charset="0"/>
              </a:rPr>
              <a:t>“Two weeks before meeting in the lab, participants filled out questionnaires measuring dispositional envy…Participants completed a questionnaire assessing their perceptions of the situation and their feelings towards the other person…their previous experience with the Rock, Paper, Scissors game and their attributions of the outcome of the game to luck, task difficulty, ability or effort.”</a:t>
            </a:r>
          </a:p>
          <a:p>
            <a:pPr algn="ctr"/>
            <a:r>
              <a:rPr lang="en-US" sz="1000" dirty="0">
                <a:solidFill>
                  <a:schemeClr val="bg1"/>
                </a:solidFill>
                <a:latin typeface="Garamond" panose="02020404030301010803" pitchFamily="18" charset="0"/>
              </a:rPr>
              <a:t>(p. 542)</a:t>
            </a:r>
          </a:p>
        </p:txBody>
      </p:sp>
      <p:sp>
        <p:nvSpPr>
          <p:cNvPr id="18" name="TextBox 17">
            <a:extLst>
              <a:ext uri="{FF2B5EF4-FFF2-40B4-BE49-F238E27FC236}">
                <a16:creationId xmlns:a16="http://schemas.microsoft.com/office/drawing/2014/main" id="{4AD1D788-3EE5-7FD8-AD92-CA5E25130A04}"/>
              </a:ext>
            </a:extLst>
          </p:cNvPr>
          <p:cNvSpPr txBox="1"/>
          <p:nvPr/>
        </p:nvSpPr>
        <p:spPr>
          <a:xfrm>
            <a:off x="946747" y="4340772"/>
            <a:ext cx="2079415" cy="461665"/>
          </a:xfrm>
          <a:prstGeom prst="rect">
            <a:avLst/>
          </a:prstGeom>
          <a:noFill/>
        </p:spPr>
        <p:txBody>
          <a:bodyPr wrap="none" rtlCol="0">
            <a:spAutoFit/>
          </a:bodyPr>
          <a:lstStyle/>
          <a:p>
            <a:r>
              <a:rPr lang="en-US" sz="2400" dirty="0">
                <a:latin typeface="Garamond" panose="02020404030301010803" pitchFamily="18" charset="0"/>
              </a:rPr>
              <a:t>Original Design</a:t>
            </a:r>
          </a:p>
        </p:txBody>
      </p:sp>
      <p:pic>
        <p:nvPicPr>
          <p:cNvPr id="22" name="Picture 21" descr="A screenshot of a computer&#10;&#10;AI-generated content may be incorrect.">
            <a:extLst>
              <a:ext uri="{FF2B5EF4-FFF2-40B4-BE49-F238E27FC236}">
                <a16:creationId xmlns:a16="http://schemas.microsoft.com/office/drawing/2014/main" id="{16ADAE5C-6A6D-9186-D936-DBBDB9B90AC5}"/>
              </a:ext>
            </a:extLst>
          </p:cNvPr>
          <p:cNvPicPr>
            <a:picLocks noChangeAspect="1"/>
          </p:cNvPicPr>
          <p:nvPr/>
        </p:nvPicPr>
        <p:blipFill>
          <a:blip r:embed="rId2"/>
          <a:stretch>
            <a:fillRect/>
          </a:stretch>
        </p:blipFill>
        <p:spPr>
          <a:xfrm>
            <a:off x="3456589" y="1500850"/>
            <a:ext cx="6648110" cy="1732920"/>
          </a:xfrm>
          <a:prstGeom prst="rect">
            <a:avLst/>
          </a:prstGeom>
        </p:spPr>
      </p:pic>
      <p:pic>
        <p:nvPicPr>
          <p:cNvPr id="26" name="Picture 25" descr="A screenshot of a computer&#10;&#10;AI-generated content may be incorrect.">
            <a:extLst>
              <a:ext uri="{FF2B5EF4-FFF2-40B4-BE49-F238E27FC236}">
                <a16:creationId xmlns:a16="http://schemas.microsoft.com/office/drawing/2014/main" id="{C1CBB383-F44E-FFCB-4C1B-CF59BE44645D}"/>
              </a:ext>
            </a:extLst>
          </p:cNvPr>
          <p:cNvPicPr>
            <a:picLocks noChangeAspect="1"/>
          </p:cNvPicPr>
          <p:nvPr/>
        </p:nvPicPr>
        <p:blipFill>
          <a:blip r:embed="rId3"/>
          <a:stretch>
            <a:fillRect/>
          </a:stretch>
        </p:blipFill>
        <p:spPr>
          <a:xfrm>
            <a:off x="3456589" y="3429000"/>
            <a:ext cx="6648110" cy="1312410"/>
          </a:xfrm>
          <a:prstGeom prst="rect">
            <a:avLst/>
          </a:prstGeom>
        </p:spPr>
      </p:pic>
    </p:spTree>
    <p:extLst>
      <p:ext uri="{BB962C8B-B14F-4D97-AF65-F5344CB8AC3E}">
        <p14:creationId xmlns:p14="http://schemas.microsoft.com/office/powerpoint/2010/main" val="3293870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F95C2-B7BB-613A-2CD4-13F85B58A72B}"/>
              </a:ext>
            </a:extLst>
          </p:cNvPr>
          <p:cNvSpPr>
            <a:spLocks noGrp="1"/>
          </p:cNvSpPr>
          <p:nvPr>
            <p:ph type="title"/>
          </p:nvPr>
        </p:nvSpPr>
        <p:spPr/>
        <p:txBody>
          <a:bodyPr/>
          <a:lstStyle/>
          <a:p>
            <a:r>
              <a:rPr lang="en-US" dirty="0">
                <a:latin typeface="Garamond" panose="02020404030301010803" pitchFamily="18" charset="0"/>
              </a:rPr>
              <a:t>Power Analysis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9D5E8C9-559F-B6FC-BCE0-15FCFE88CAAA}"/>
                  </a:ext>
                </a:extLst>
              </p:cNvPr>
              <p:cNvSpPr>
                <a:spLocks noGrp="1"/>
              </p:cNvSpPr>
              <p:nvPr>
                <p:ph idx="1"/>
              </p:nvPr>
            </p:nvSpPr>
            <p:spPr>
              <a:xfrm>
                <a:off x="629850" y="1825625"/>
                <a:ext cx="10515600" cy="4351338"/>
              </a:xfrm>
            </p:spPr>
            <p:txBody>
              <a:bodyPr>
                <a:normAutofit/>
              </a:bodyPr>
              <a:lstStyle/>
              <a:p>
                <a:pPr marL="0" indent="0">
                  <a:buNone/>
                </a:pPr>
                <a:endParaRPr lang="en-US" dirty="0">
                  <a:latin typeface="Garamond" panose="02020404030301010803" pitchFamily="18" charset="0"/>
                </a:endParaRPr>
              </a:p>
              <a:p>
                <a:pPr marL="0" indent="0">
                  <a:buNone/>
                </a:pPr>
                <a:r>
                  <a:rPr lang="en-US" dirty="0">
                    <a:latin typeface="Garamond" panose="02020404030301010803" pitchFamily="18" charset="0"/>
                  </a:rPr>
                  <a:t>			</a:t>
                </a:r>
              </a:p>
              <a:p>
                <a:pPr marL="0" indent="0">
                  <a:buNone/>
                </a:pPr>
                <a:r>
                  <a:rPr lang="en-US" b="0" dirty="0">
                    <a:latin typeface="Garamond" panose="02020404030301010803" pitchFamily="18" charset="0"/>
                  </a:rPr>
                  <a:t>Cohen’s </a:t>
                </a:r>
                <a:r>
                  <a:rPr lang="en-US" b="0" i="1" dirty="0">
                    <a:latin typeface="Garamond" panose="02020404030301010803" pitchFamily="18" charset="0"/>
                  </a:rPr>
                  <a:t>d</a:t>
                </a:r>
                <a:r>
                  <a:rPr lang="en-US" b="0" dirty="0">
                    <a:latin typeface="Garamond" panose="02020404030301010803" pitchFamily="18" charset="0"/>
                  </a:rPr>
                  <a:t> = </a:t>
                </a:r>
                <a14:m>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2.00−1.31</m:t>
                        </m:r>
                      </m:num>
                      <m:den>
                        <m:rad>
                          <m:radPr>
                            <m:degHide m:val="on"/>
                            <m:ctrlPr>
                              <a:rPr lang="en-US" b="0" i="1" smtClean="0">
                                <a:latin typeface="Cambria Math" panose="02040503050406030204" pitchFamily="18" charset="0"/>
                              </a:rPr>
                            </m:ctrlPr>
                          </m:radPr>
                          <m:deg/>
                          <m:e>
                            <m:f>
                              <m:fPr>
                                <m:ctrlPr>
                                  <a:rPr lang="en-US" b="0" i="1" smtClean="0">
                                    <a:latin typeface="Cambria Math" panose="02040503050406030204" pitchFamily="18" charset="0"/>
                                  </a:rPr>
                                </m:ctrlPr>
                              </m:fPr>
                              <m:num>
                                <m:d>
                                  <m:dPr>
                                    <m:ctrlPr>
                                      <a:rPr lang="en-US" b="0" i="1" smtClean="0">
                                        <a:latin typeface="Cambria Math" panose="02040503050406030204" pitchFamily="18" charset="0"/>
                                      </a:rPr>
                                    </m:ctrlPr>
                                  </m:dPr>
                                  <m:e>
                                    <m:r>
                                      <a:rPr lang="en-US" b="0" i="1" smtClean="0">
                                        <a:latin typeface="Cambria Math" panose="02040503050406030204" pitchFamily="18" charset="0"/>
                                      </a:rPr>
                                      <m:t>30−1</m:t>
                                    </m:r>
                                  </m:e>
                                </m:d>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1.08</m:t>
                                        </m:r>
                                      </m:e>
                                    </m:d>
                                  </m:e>
                                  <m:sup>
                                    <m:r>
                                      <a:rPr lang="en-US" b="0" i="1" smtClean="0">
                                        <a:latin typeface="Cambria Math" panose="02040503050406030204" pitchFamily="18" charset="0"/>
                                      </a:rPr>
                                      <m:t>2</m:t>
                                    </m:r>
                                  </m:sup>
                                </m:sSup>
                                <m:r>
                                  <a:rPr lang="en-US" b="0" i="1" smtClean="0">
                                    <a:latin typeface="Cambria Math" panose="02040503050406030204" pitchFamily="18" charset="0"/>
                                  </a:rPr>
                                  <m:t>+(29+1)</m:t>
                                </m:r>
                                <m:sSup>
                                  <m:sSupPr>
                                    <m:ctrlPr>
                                      <a:rPr lang="en-US" b="0" i="1" smtClean="0">
                                        <a:latin typeface="Cambria Math" panose="02040503050406030204" pitchFamily="18" charset="0"/>
                                      </a:rPr>
                                    </m:ctrlPr>
                                  </m:sSupPr>
                                  <m:e>
                                    <m:r>
                                      <a:rPr lang="en-US" b="0" i="1" smtClean="0">
                                        <a:latin typeface="Cambria Math" panose="02040503050406030204" pitchFamily="18" charset="0"/>
                                      </a:rPr>
                                      <m:t>(0.89)</m:t>
                                    </m:r>
                                  </m:e>
                                  <m:sup>
                                    <m:r>
                                      <a:rPr lang="en-US" b="0" i="1" smtClean="0">
                                        <a:latin typeface="Cambria Math" panose="02040503050406030204" pitchFamily="18" charset="0"/>
                                      </a:rPr>
                                      <m:t>2</m:t>
                                    </m:r>
                                  </m:sup>
                                </m:sSup>
                              </m:num>
                              <m:den>
                                <m:r>
                                  <a:rPr lang="en-US" b="0" i="1" smtClean="0">
                                    <a:latin typeface="Cambria Math" panose="02040503050406030204" pitchFamily="18" charset="0"/>
                                  </a:rPr>
                                  <m:t>30+29−2</m:t>
                                </m:r>
                              </m:den>
                            </m:f>
                          </m:e>
                        </m:rad>
                      </m:den>
                    </m:f>
                  </m:oMath>
                </a14:m>
                <a:r>
                  <a:rPr lang="en-US" dirty="0">
                    <a:latin typeface="Garamond" panose="02020404030301010803" pitchFamily="18" charset="0"/>
                  </a:rPr>
                  <a:t> ≈ 0.696</a:t>
                </a:r>
              </a:p>
              <a:p>
                <a:endParaRPr lang="en-US" dirty="0">
                  <a:latin typeface="Garamond" panose="02020404030301010803" pitchFamily="18" charset="0"/>
                </a:endParaRPr>
              </a:p>
            </p:txBody>
          </p:sp>
        </mc:Choice>
        <mc:Fallback xmlns="">
          <p:sp>
            <p:nvSpPr>
              <p:cNvPr id="3" name="Content Placeholder 2">
                <a:extLst>
                  <a:ext uri="{FF2B5EF4-FFF2-40B4-BE49-F238E27FC236}">
                    <a16:creationId xmlns:a16="http://schemas.microsoft.com/office/drawing/2014/main" id="{C9D5E8C9-559F-B6FC-BCE0-15FCFE88CAAA}"/>
                  </a:ext>
                </a:extLst>
              </p:cNvPr>
              <p:cNvSpPr>
                <a:spLocks noGrp="1" noRot="1" noChangeAspect="1" noMove="1" noResize="1" noEditPoints="1" noAdjustHandles="1" noChangeArrowheads="1" noChangeShapeType="1" noTextEdit="1"/>
              </p:cNvSpPr>
              <p:nvPr>
                <p:ph idx="1"/>
              </p:nvPr>
            </p:nvSpPr>
            <p:spPr>
              <a:xfrm>
                <a:off x="629850" y="1825625"/>
                <a:ext cx="10515600" cy="4351338"/>
              </a:xfrm>
              <a:blipFill>
                <a:blip r:embed="rId2"/>
                <a:stretch>
                  <a:fillRect l="-1206"/>
                </a:stretch>
              </a:blipFill>
            </p:spPr>
            <p:txBody>
              <a:bodyPr/>
              <a:lstStyle/>
              <a:p>
                <a:r>
                  <a:rPr lang="en-US">
                    <a:noFill/>
                  </a:rPr>
                  <a:t> </a:t>
                </a:r>
              </a:p>
            </p:txBody>
          </p:sp>
        </mc:Fallback>
      </mc:AlternateContent>
      <p:grpSp>
        <p:nvGrpSpPr>
          <p:cNvPr id="9" name="Group 8">
            <a:extLst>
              <a:ext uri="{FF2B5EF4-FFF2-40B4-BE49-F238E27FC236}">
                <a16:creationId xmlns:a16="http://schemas.microsoft.com/office/drawing/2014/main" id="{A6C0A5F2-D047-ACF6-7729-52CB2A4716FD}"/>
              </a:ext>
            </a:extLst>
          </p:cNvPr>
          <p:cNvGrpSpPr/>
          <p:nvPr/>
        </p:nvGrpSpPr>
        <p:grpSpPr>
          <a:xfrm>
            <a:off x="7021414" y="2685678"/>
            <a:ext cx="4881219" cy="1154470"/>
            <a:chOff x="7310781" y="2650955"/>
            <a:chExt cx="4881219" cy="1154470"/>
          </a:xfrm>
        </p:grpSpPr>
        <p:sp>
          <p:nvSpPr>
            <p:cNvPr id="7" name="Right Arrow 6">
              <a:extLst>
                <a:ext uri="{FF2B5EF4-FFF2-40B4-BE49-F238E27FC236}">
                  <a16:creationId xmlns:a16="http://schemas.microsoft.com/office/drawing/2014/main" id="{F1806422-29F3-185D-FDD3-49E6D72F63BE}"/>
                </a:ext>
              </a:extLst>
            </p:cNvPr>
            <p:cNvSpPr/>
            <p:nvPr/>
          </p:nvSpPr>
          <p:spPr>
            <a:xfrm>
              <a:off x="7310781" y="2650955"/>
              <a:ext cx="830455" cy="11249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148DC9A0-9E55-FEEE-E275-3E623E5B7E49}"/>
                </a:ext>
              </a:extLst>
            </p:cNvPr>
            <p:cNvSpPr txBox="1"/>
            <p:nvPr/>
          </p:nvSpPr>
          <p:spPr>
            <a:xfrm>
              <a:off x="8432218" y="2650955"/>
              <a:ext cx="3759782" cy="1154470"/>
            </a:xfrm>
            <a:prstGeom prst="rect">
              <a:avLst/>
            </a:prstGeom>
            <a:noFill/>
          </p:spPr>
          <p:txBody>
            <a:bodyPr wrap="square" rtlCol="0">
              <a:spAutoFit/>
            </a:bodyPr>
            <a:lstStyle/>
            <a:p>
              <a:r>
                <a:rPr lang="en-US" sz="2800" dirty="0">
                  <a:latin typeface="Garamond" panose="02020404030301010803" pitchFamily="18" charset="0"/>
                </a:rPr>
                <a:t>n = 68 participants (assuming power = 80%)</a:t>
              </a:r>
            </a:p>
          </p:txBody>
        </p:sp>
      </p:grpSp>
    </p:spTree>
    <p:extLst>
      <p:ext uri="{BB962C8B-B14F-4D97-AF65-F5344CB8AC3E}">
        <p14:creationId xmlns:p14="http://schemas.microsoft.com/office/powerpoint/2010/main" val="11046900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41AA47-C244-80A9-61EC-F66E36A41BBD}"/>
            </a:ext>
          </a:extLst>
        </p:cNvPr>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9F1A1FA8-4B4A-DA0C-199B-02E7CAA1BE81}"/>
              </a:ext>
            </a:extLst>
          </p:cNvPr>
          <p:cNvGraphicFramePr/>
          <p:nvPr>
            <p:extLst>
              <p:ext uri="{D42A27DB-BD31-4B8C-83A1-F6EECF244321}">
                <p14:modId xmlns:p14="http://schemas.microsoft.com/office/powerpoint/2010/main" val="70092652"/>
              </p:ext>
            </p:extLst>
          </p:nvPr>
        </p:nvGraphicFramePr>
        <p:xfrm>
          <a:off x="838200" y="2138766"/>
          <a:ext cx="10090150" cy="7261351"/>
        </p:xfrm>
        <a:graphic>
          <a:graphicData uri="http://schemas.openxmlformats.org/drawingml/2006/chart">
            <c:chart xmlns:c="http://schemas.openxmlformats.org/drawingml/2006/chart" xmlns:r="http://schemas.openxmlformats.org/officeDocument/2006/relationships" r:id="rId2"/>
          </a:graphicData>
        </a:graphic>
      </p:graphicFrame>
      <p:grpSp>
        <p:nvGrpSpPr>
          <p:cNvPr id="3" name="Group 2">
            <a:extLst>
              <a:ext uri="{FF2B5EF4-FFF2-40B4-BE49-F238E27FC236}">
                <a16:creationId xmlns:a16="http://schemas.microsoft.com/office/drawing/2014/main" id="{19F4CD27-ABC7-2EA6-F676-233E51792A00}"/>
              </a:ext>
            </a:extLst>
          </p:cNvPr>
          <p:cNvGrpSpPr/>
          <p:nvPr/>
        </p:nvGrpSpPr>
        <p:grpSpPr>
          <a:xfrm rot="5905099">
            <a:off x="5868300" y="2665007"/>
            <a:ext cx="796746" cy="5312195"/>
            <a:chOff x="3757217" y="559053"/>
            <a:chExt cx="609599" cy="4142591"/>
          </a:xfrm>
        </p:grpSpPr>
        <p:grpSp>
          <p:nvGrpSpPr>
            <p:cNvPr id="4" name="Group 3">
              <a:extLst>
                <a:ext uri="{FF2B5EF4-FFF2-40B4-BE49-F238E27FC236}">
                  <a16:creationId xmlns:a16="http://schemas.microsoft.com/office/drawing/2014/main" id="{60D87200-5C80-CBB9-AF44-0F90BABAD3A4}"/>
                </a:ext>
              </a:extLst>
            </p:cNvPr>
            <p:cNvGrpSpPr/>
            <p:nvPr/>
          </p:nvGrpSpPr>
          <p:grpSpPr>
            <a:xfrm>
              <a:off x="3757217" y="559053"/>
              <a:ext cx="609599" cy="2454989"/>
              <a:chOff x="3759200" y="559144"/>
              <a:chExt cx="609600" cy="2454989"/>
            </a:xfrm>
          </p:grpSpPr>
          <p:sp>
            <p:nvSpPr>
              <p:cNvPr id="6" name="Oval 5">
                <a:extLst>
                  <a:ext uri="{FF2B5EF4-FFF2-40B4-BE49-F238E27FC236}">
                    <a16:creationId xmlns:a16="http://schemas.microsoft.com/office/drawing/2014/main" id="{3BEBC60C-CF73-43CD-A1DE-51414F6EB7DA}"/>
                  </a:ext>
                </a:extLst>
              </p:cNvPr>
              <p:cNvSpPr/>
              <p:nvPr/>
            </p:nvSpPr>
            <p:spPr>
              <a:xfrm>
                <a:off x="3759200" y="2404533"/>
                <a:ext cx="609600" cy="609600"/>
              </a:xfrm>
              <a:prstGeom prst="ellipse">
                <a:avLst/>
              </a:prstGeom>
              <a:ln>
                <a:noFill/>
              </a:ln>
            </p:spPr>
            <p:style>
              <a:lnRef idx="2">
                <a:schemeClr val="dk1">
                  <a:shade val="15000"/>
                </a:schemeClr>
              </a:lnRef>
              <a:fillRef idx="1">
                <a:schemeClr val="dk1"/>
              </a:fillRef>
              <a:effectRef idx="0">
                <a:schemeClr val="dk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kern="1200"/>
              </a:p>
            </p:txBody>
          </p:sp>
          <p:sp>
            <p:nvSpPr>
              <p:cNvPr id="8" name="Triangle 7">
                <a:extLst>
                  <a:ext uri="{FF2B5EF4-FFF2-40B4-BE49-F238E27FC236}">
                    <a16:creationId xmlns:a16="http://schemas.microsoft.com/office/drawing/2014/main" id="{236B2FB4-332C-0D09-D72D-38FAF253D81E}"/>
                  </a:ext>
                </a:extLst>
              </p:cNvPr>
              <p:cNvSpPr/>
              <p:nvPr/>
            </p:nvSpPr>
            <p:spPr>
              <a:xfrm>
                <a:off x="3992705" y="559144"/>
                <a:ext cx="172153" cy="2020842"/>
              </a:xfrm>
              <a:prstGeom prst="triangle">
                <a:avLst/>
              </a:prstGeom>
              <a:ln>
                <a:noFill/>
              </a:ln>
            </p:spPr>
            <p:style>
              <a:lnRef idx="2">
                <a:schemeClr val="dk1">
                  <a:shade val="15000"/>
                </a:schemeClr>
              </a:lnRef>
              <a:fillRef idx="1">
                <a:schemeClr val="dk1"/>
              </a:fillRef>
              <a:effectRef idx="0">
                <a:schemeClr val="dk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kern="1200" dirty="0"/>
              </a:p>
            </p:txBody>
          </p:sp>
        </p:grpSp>
        <p:sp>
          <p:nvSpPr>
            <p:cNvPr id="5" name="Triangle 4">
              <a:extLst>
                <a:ext uri="{FF2B5EF4-FFF2-40B4-BE49-F238E27FC236}">
                  <a16:creationId xmlns:a16="http://schemas.microsoft.com/office/drawing/2014/main" id="{F637D83F-5E0F-0221-1A45-CAB1E404FB38}"/>
                </a:ext>
              </a:extLst>
            </p:cNvPr>
            <p:cNvSpPr/>
            <p:nvPr/>
          </p:nvSpPr>
          <p:spPr>
            <a:xfrm rot="10800000">
              <a:off x="3924300" y="2709333"/>
              <a:ext cx="279400" cy="1992311"/>
            </a:xfrm>
            <a:prstGeom prst="triangle">
              <a:avLst/>
            </a:prstGeom>
            <a:noFill/>
            <a:ln>
              <a:noFill/>
            </a:ln>
          </p:spPr>
          <p:style>
            <a:lnRef idx="2">
              <a:schemeClr val="dk1">
                <a:shade val="15000"/>
              </a:schemeClr>
            </a:lnRef>
            <a:fillRef idx="1">
              <a:schemeClr val="dk1"/>
            </a:fillRef>
            <a:effectRef idx="0">
              <a:schemeClr val="dk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kern="1200" dirty="0"/>
            </a:p>
          </p:txBody>
        </p:sp>
      </p:grpSp>
      <p:sp>
        <p:nvSpPr>
          <p:cNvPr id="20" name="TextBox 19">
            <a:extLst>
              <a:ext uri="{FF2B5EF4-FFF2-40B4-BE49-F238E27FC236}">
                <a16:creationId xmlns:a16="http://schemas.microsoft.com/office/drawing/2014/main" id="{8C499C05-955E-51CE-09EE-B7DFCB48DBAD}"/>
              </a:ext>
            </a:extLst>
          </p:cNvPr>
          <p:cNvSpPr txBox="1"/>
          <p:nvPr/>
        </p:nvSpPr>
        <p:spPr>
          <a:xfrm>
            <a:off x="184858" y="308138"/>
            <a:ext cx="8035918" cy="584775"/>
          </a:xfrm>
          <a:prstGeom prst="rect">
            <a:avLst/>
          </a:prstGeom>
          <a:noFill/>
        </p:spPr>
        <p:txBody>
          <a:bodyPr wrap="none" rtlCol="0">
            <a:spAutoFit/>
          </a:bodyPr>
          <a:lstStyle/>
          <a:p>
            <a:r>
              <a:rPr lang="en-US" sz="3200" dirty="0"/>
              <a:t>Disadvantageous inequity will increase envy</a:t>
            </a:r>
          </a:p>
        </p:txBody>
      </p:sp>
      <p:sp>
        <p:nvSpPr>
          <p:cNvPr id="23" name="TextBox 22">
            <a:extLst>
              <a:ext uri="{FF2B5EF4-FFF2-40B4-BE49-F238E27FC236}">
                <a16:creationId xmlns:a16="http://schemas.microsoft.com/office/drawing/2014/main" id="{1B924FD0-5F1F-D388-6432-8547EF8E5EF4}"/>
              </a:ext>
            </a:extLst>
          </p:cNvPr>
          <p:cNvSpPr txBox="1"/>
          <p:nvPr/>
        </p:nvSpPr>
        <p:spPr>
          <a:xfrm>
            <a:off x="184858" y="304933"/>
            <a:ext cx="11547905" cy="1077218"/>
          </a:xfrm>
          <a:prstGeom prst="rect">
            <a:avLst/>
          </a:prstGeom>
          <a:noFill/>
        </p:spPr>
        <p:txBody>
          <a:bodyPr wrap="none" rtlCol="0">
            <a:spAutoFit/>
          </a:bodyPr>
          <a:lstStyle/>
          <a:p>
            <a:r>
              <a:rPr lang="en-US" sz="3200" dirty="0"/>
              <a:t>Disadvantageous inequity will increase envy when converting an </a:t>
            </a:r>
          </a:p>
          <a:p>
            <a:r>
              <a:rPr lang="en-US" sz="3200" dirty="0"/>
              <a:t>in-person study to an online one</a:t>
            </a:r>
          </a:p>
        </p:txBody>
      </p:sp>
      <p:sp>
        <p:nvSpPr>
          <p:cNvPr id="22" name="TextBox 21">
            <a:extLst>
              <a:ext uri="{FF2B5EF4-FFF2-40B4-BE49-F238E27FC236}">
                <a16:creationId xmlns:a16="http://schemas.microsoft.com/office/drawing/2014/main" id="{C554C3F4-8660-3AC9-5249-71B0F38D220E}"/>
              </a:ext>
            </a:extLst>
          </p:cNvPr>
          <p:cNvSpPr txBox="1"/>
          <p:nvPr/>
        </p:nvSpPr>
        <p:spPr>
          <a:xfrm>
            <a:off x="184858" y="304933"/>
            <a:ext cx="11795409" cy="1077218"/>
          </a:xfrm>
          <a:prstGeom prst="rect">
            <a:avLst/>
          </a:prstGeom>
          <a:noFill/>
        </p:spPr>
        <p:txBody>
          <a:bodyPr wrap="none" rtlCol="0">
            <a:spAutoFit/>
          </a:bodyPr>
          <a:lstStyle/>
          <a:p>
            <a:r>
              <a:rPr lang="en-US" sz="3200" dirty="0"/>
              <a:t>Disadvantageous inequity will increase envy when converting an </a:t>
            </a:r>
          </a:p>
          <a:p>
            <a:r>
              <a:rPr lang="en-US" sz="3200" dirty="0"/>
              <a:t>in-person study to an online one, and you remove demand effects.</a:t>
            </a:r>
          </a:p>
        </p:txBody>
      </p:sp>
      <p:sp>
        <p:nvSpPr>
          <p:cNvPr id="26" name="TextBox 25">
            <a:extLst>
              <a:ext uri="{FF2B5EF4-FFF2-40B4-BE49-F238E27FC236}">
                <a16:creationId xmlns:a16="http://schemas.microsoft.com/office/drawing/2014/main" id="{2A7D95A6-D6D2-E4CA-E3D3-68FE30127ED1}"/>
              </a:ext>
            </a:extLst>
          </p:cNvPr>
          <p:cNvSpPr txBox="1"/>
          <p:nvPr/>
        </p:nvSpPr>
        <p:spPr>
          <a:xfrm>
            <a:off x="532435" y="3136739"/>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830753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8" presetClass="emph" presetSubtype="0" fill="hold" nodeType="withEffect">
                                  <p:stCondLst>
                                    <p:cond delay="0"/>
                                  </p:stCondLst>
                                  <p:childTnLst>
                                    <p:animRot by="-1800000">
                                      <p:cBhvr>
                                        <p:cTn id="8" dur="2000" fill="hold"/>
                                        <p:tgtEl>
                                          <p:spTgt spid="3"/>
                                        </p:tgtEl>
                                        <p:attrNameLst>
                                          <p:attrName>r</p:attrName>
                                        </p:attrNameLst>
                                      </p:cBhvr>
                                    </p:animRo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8" presetClass="emph" presetSubtype="0" fill="hold" nodeType="withEffect">
                                  <p:stCondLst>
                                    <p:cond delay="0"/>
                                  </p:stCondLst>
                                  <p:childTnLst>
                                    <p:animRot by="-1800000">
                                      <p:cBhvr>
                                        <p:cTn id="14" dur="2000" fill="hold"/>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D1C0F-690B-3336-8343-4668237DFB74}"/>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1C78C641-C4F1-E4B1-C5BD-30463FE60664}"/>
              </a:ext>
            </a:extLst>
          </p:cNvPr>
          <p:cNvSpPr txBox="1"/>
          <p:nvPr/>
        </p:nvSpPr>
        <p:spPr>
          <a:xfrm>
            <a:off x="254000" y="5980837"/>
            <a:ext cx="5842000" cy="646331"/>
          </a:xfrm>
          <a:prstGeom prst="rect">
            <a:avLst/>
          </a:prstGeom>
          <a:noFill/>
        </p:spPr>
        <p:txBody>
          <a:bodyPr wrap="square" rtlCol="0">
            <a:spAutoFit/>
          </a:bodyPr>
          <a:lstStyle/>
          <a:p>
            <a:r>
              <a:rPr lang="en-US" dirty="0">
                <a:latin typeface="Garamond" panose="02020404030301010803" pitchFamily="18" charset="0"/>
              </a:rPr>
              <a:t>2015 results: µ</a:t>
            </a:r>
            <a:r>
              <a:rPr lang="en-US" sz="1600" baseline="-25000" dirty="0">
                <a:latin typeface="Garamond" panose="02020404030301010803" pitchFamily="18" charset="0"/>
              </a:rPr>
              <a:t>0</a:t>
            </a:r>
            <a:r>
              <a:rPr lang="en-US" dirty="0">
                <a:latin typeface="Garamond" panose="02020404030301010803" pitchFamily="18" charset="0"/>
              </a:rPr>
              <a:t> = 2.00 (SD = 1.08), µ</a:t>
            </a:r>
            <a:r>
              <a:rPr lang="en-US" baseline="-25000" dirty="0">
                <a:latin typeface="Garamond" panose="02020404030301010803" pitchFamily="18" charset="0"/>
              </a:rPr>
              <a:t>1 </a:t>
            </a:r>
            <a:r>
              <a:rPr lang="en-US" dirty="0">
                <a:latin typeface="Garamond" panose="02020404030301010803" pitchFamily="18" charset="0"/>
              </a:rPr>
              <a:t>= 1.31 (SD = 0.89)</a:t>
            </a:r>
          </a:p>
          <a:p>
            <a:r>
              <a:rPr lang="en-US" dirty="0">
                <a:latin typeface="Garamond" panose="02020404030301010803" pitchFamily="18" charset="0"/>
              </a:rPr>
              <a:t>t(57) = 2.67, p = .01.</a:t>
            </a:r>
          </a:p>
        </p:txBody>
      </p:sp>
      <p:sp>
        <p:nvSpPr>
          <p:cNvPr id="11" name="TextBox 10">
            <a:extLst>
              <a:ext uri="{FF2B5EF4-FFF2-40B4-BE49-F238E27FC236}">
                <a16:creationId xmlns:a16="http://schemas.microsoft.com/office/drawing/2014/main" id="{BC6E5407-B92D-F5FB-94B1-1DE09E0CA76F}"/>
              </a:ext>
            </a:extLst>
          </p:cNvPr>
          <p:cNvSpPr txBox="1"/>
          <p:nvPr/>
        </p:nvSpPr>
        <p:spPr>
          <a:xfrm>
            <a:off x="6247892" y="5980837"/>
            <a:ext cx="5842000" cy="877163"/>
          </a:xfrm>
          <a:prstGeom prst="rect">
            <a:avLst/>
          </a:prstGeom>
          <a:noFill/>
        </p:spPr>
        <p:txBody>
          <a:bodyPr wrap="square" rtlCol="0">
            <a:spAutoFit/>
          </a:bodyPr>
          <a:lstStyle/>
          <a:p>
            <a:r>
              <a:rPr lang="en-US" sz="1700" dirty="0">
                <a:latin typeface="Garamond" panose="02020404030301010803" pitchFamily="18" charset="0"/>
              </a:rPr>
              <a:t>2015 results: Dispositional envy significantly predicted state levels of envy for the non-reward condition (</a:t>
            </a:r>
            <a:r>
              <a:rPr lang="el-GR" sz="1700" dirty="0">
                <a:latin typeface="Garamond" panose="02020404030301010803" pitchFamily="18" charset="0"/>
              </a:rPr>
              <a:t>β = .48, </a:t>
            </a:r>
            <a:r>
              <a:rPr lang="en-US" sz="1700" dirty="0">
                <a:latin typeface="Garamond" panose="02020404030301010803" pitchFamily="18" charset="0"/>
              </a:rPr>
              <a:t>SE = 0.16, p &lt; .01), but not for the reward condition (</a:t>
            </a:r>
            <a:r>
              <a:rPr lang="el-GR" sz="1700" dirty="0">
                <a:latin typeface="Garamond" panose="02020404030301010803" pitchFamily="18" charset="0"/>
              </a:rPr>
              <a:t>β = .08, </a:t>
            </a:r>
            <a:r>
              <a:rPr lang="en-US" sz="1700" dirty="0">
                <a:latin typeface="Garamond" panose="02020404030301010803" pitchFamily="18" charset="0"/>
              </a:rPr>
              <a:t>SE = 0.16, p = .67)</a:t>
            </a:r>
          </a:p>
        </p:txBody>
      </p:sp>
      <p:pic>
        <p:nvPicPr>
          <p:cNvPr id="20" name="Picture 19" descr="A graph of a graph with red and blue dots&#10;&#10;AI-generated content may be incorrect.">
            <a:extLst>
              <a:ext uri="{FF2B5EF4-FFF2-40B4-BE49-F238E27FC236}">
                <a16:creationId xmlns:a16="http://schemas.microsoft.com/office/drawing/2014/main" id="{2953F3C8-6CE0-36FB-8176-B36BD6362F6C}"/>
              </a:ext>
            </a:extLst>
          </p:cNvPr>
          <p:cNvPicPr>
            <a:picLocks noChangeAspect="1"/>
          </p:cNvPicPr>
          <p:nvPr/>
        </p:nvPicPr>
        <p:blipFill>
          <a:blip r:embed="rId2"/>
          <a:stretch>
            <a:fillRect/>
          </a:stretch>
        </p:blipFill>
        <p:spPr>
          <a:xfrm>
            <a:off x="6210300" y="452021"/>
            <a:ext cx="5600700" cy="4200525"/>
          </a:xfrm>
          <a:prstGeom prst="rect">
            <a:avLst/>
          </a:prstGeom>
        </p:spPr>
      </p:pic>
      <p:pic>
        <p:nvPicPr>
          <p:cNvPr id="22" name="Picture 21" descr="A diagram of a game condition&#10;&#10;AI-generated content may be incorrect.">
            <a:extLst>
              <a:ext uri="{FF2B5EF4-FFF2-40B4-BE49-F238E27FC236}">
                <a16:creationId xmlns:a16="http://schemas.microsoft.com/office/drawing/2014/main" id="{F91CF277-ADC2-B88F-A4B2-A646053E6DD5}"/>
              </a:ext>
            </a:extLst>
          </p:cNvPr>
          <p:cNvPicPr>
            <a:picLocks noChangeAspect="1"/>
          </p:cNvPicPr>
          <p:nvPr/>
        </p:nvPicPr>
        <p:blipFill>
          <a:blip r:embed="rId3"/>
          <a:stretch>
            <a:fillRect/>
          </a:stretch>
        </p:blipFill>
        <p:spPr>
          <a:xfrm>
            <a:off x="254000" y="656618"/>
            <a:ext cx="5993892" cy="3995928"/>
          </a:xfrm>
          <a:prstGeom prst="rect">
            <a:avLst/>
          </a:prstGeom>
        </p:spPr>
      </p:pic>
    </p:spTree>
    <p:extLst>
      <p:ext uri="{BB962C8B-B14F-4D97-AF65-F5344CB8AC3E}">
        <p14:creationId xmlns:p14="http://schemas.microsoft.com/office/powerpoint/2010/main" val="3802688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BBCD28EB-587A-84E8-E6D6-B81083D3E158}"/>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75FAAE48-A5E4-38E1-F69A-95EBB52413FA}"/>
              </a:ext>
            </a:extLst>
          </p:cNvPr>
          <p:cNvSpPr txBox="1"/>
          <p:nvPr/>
        </p:nvSpPr>
        <p:spPr>
          <a:xfrm>
            <a:off x="254000" y="4736931"/>
            <a:ext cx="5842000" cy="1477328"/>
          </a:xfrm>
          <a:prstGeom prst="rect">
            <a:avLst/>
          </a:prstGeom>
          <a:noFill/>
        </p:spPr>
        <p:txBody>
          <a:bodyPr wrap="square" rtlCol="0">
            <a:spAutoFit/>
          </a:bodyPr>
          <a:lstStyle/>
          <a:p>
            <a:r>
              <a:rPr lang="en-US" dirty="0">
                <a:latin typeface="Garamond" panose="02020404030301010803" pitchFamily="18" charset="0"/>
              </a:rPr>
              <a:t>2025 replication: µ</a:t>
            </a:r>
            <a:r>
              <a:rPr lang="en-US" sz="1600" baseline="-25000" dirty="0">
                <a:latin typeface="Garamond" panose="02020404030301010803" pitchFamily="18" charset="0"/>
              </a:rPr>
              <a:t>0</a:t>
            </a:r>
            <a:r>
              <a:rPr lang="en-US" dirty="0">
                <a:latin typeface="Garamond" panose="02020404030301010803" pitchFamily="18" charset="0"/>
              </a:rPr>
              <a:t> = 1.73 (SD = 1.50), µ</a:t>
            </a:r>
            <a:r>
              <a:rPr lang="en-US" sz="1600" baseline="-25000" dirty="0">
                <a:latin typeface="Garamond" panose="02020404030301010803" pitchFamily="18" charset="0"/>
              </a:rPr>
              <a:t>1</a:t>
            </a:r>
            <a:r>
              <a:rPr lang="en-US" dirty="0">
                <a:latin typeface="Garamond" panose="02020404030301010803" pitchFamily="18" charset="0"/>
              </a:rPr>
              <a:t> = 0.34 (SD = 0.54)</a:t>
            </a:r>
          </a:p>
          <a:p>
            <a:r>
              <a:rPr lang="en-US" dirty="0">
                <a:latin typeface="Garamond" panose="02020404030301010803" pitchFamily="18" charset="0"/>
              </a:rPr>
              <a:t>t(42.99) = 5.13, p &lt; .001</a:t>
            </a:r>
          </a:p>
          <a:p>
            <a:endParaRPr lang="en-US" dirty="0">
              <a:latin typeface="Garamond" panose="02020404030301010803" pitchFamily="18" charset="0"/>
            </a:endParaRPr>
          </a:p>
          <a:p>
            <a:r>
              <a:rPr lang="en-US" dirty="0">
                <a:latin typeface="Garamond" panose="02020404030301010803" pitchFamily="18" charset="0"/>
              </a:rPr>
              <a:t>2015 results: µ</a:t>
            </a:r>
            <a:r>
              <a:rPr lang="en-US" sz="1600" baseline="-25000" dirty="0">
                <a:latin typeface="Garamond" panose="02020404030301010803" pitchFamily="18" charset="0"/>
              </a:rPr>
              <a:t>0</a:t>
            </a:r>
            <a:r>
              <a:rPr lang="en-US" dirty="0">
                <a:latin typeface="Garamond" panose="02020404030301010803" pitchFamily="18" charset="0"/>
              </a:rPr>
              <a:t> = 2.00 (SD = 1.08), µ</a:t>
            </a:r>
            <a:r>
              <a:rPr lang="en-US" baseline="-25000" dirty="0">
                <a:latin typeface="Garamond" panose="02020404030301010803" pitchFamily="18" charset="0"/>
              </a:rPr>
              <a:t>1 </a:t>
            </a:r>
            <a:r>
              <a:rPr lang="en-US" dirty="0">
                <a:latin typeface="Garamond" panose="02020404030301010803" pitchFamily="18" charset="0"/>
              </a:rPr>
              <a:t>= 1.31 (SD = 0.89)</a:t>
            </a:r>
          </a:p>
          <a:p>
            <a:r>
              <a:rPr lang="en-US" dirty="0">
                <a:latin typeface="Garamond" panose="02020404030301010803" pitchFamily="18" charset="0"/>
              </a:rPr>
              <a:t>t(57) = 2.67, p = .01.</a:t>
            </a:r>
          </a:p>
        </p:txBody>
      </p:sp>
      <p:sp>
        <p:nvSpPr>
          <p:cNvPr id="11" name="TextBox 10">
            <a:extLst>
              <a:ext uri="{FF2B5EF4-FFF2-40B4-BE49-F238E27FC236}">
                <a16:creationId xmlns:a16="http://schemas.microsoft.com/office/drawing/2014/main" id="{E0B8C563-7AE7-D29D-2383-446594EC0BAA}"/>
              </a:ext>
            </a:extLst>
          </p:cNvPr>
          <p:cNvSpPr txBox="1"/>
          <p:nvPr/>
        </p:nvSpPr>
        <p:spPr>
          <a:xfrm>
            <a:off x="6210300" y="4736931"/>
            <a:ext cx="5842000" cy="2185214"/>
          </a:xfrm>
          <a:prstGeom prst="rect">
            <a:avLst/>
          </a:prstGeom>
          <a:noFill/>
        </p:spPr>
        <p:txBody>
          <a:bodyPr wrap="square" rtlCol="0">
            <a:spAutoFit/>
          </a:bodyPr>
          <a:lstStyle/>
          <a:p>
            <a:r>
              <a:rPr lang="en-US" sz="1700" dirty="0">
                <a:latin typeface="Garamond" panose="02020404030301010803" pitchFamily="18" charset="0"/>
              </a:rPr>
              <a:t>2025 replication: Dispositional envy significantly predicted state levels of envy for the non-reward condition (</a:t>
            </a:r>
            <a:r>
              <a:rPr lang="el-GR" sz="1700" dirty="0">
                <a:latin typeface="Garamond" panose="02020404030301010803" pitchFamily="18" charset="0"/>
              </a:rPr>
              <a:t>β = </a:t>
            </a:r>
            <a:r>
              <a:rPr lang="en-US" sz="1700" dirty="0">
                <a:latin typeface="Garamond" panose="02020404030301010803" pitchFamily="18" charset="0"/>
              </a:rPr>
              <a:t>0.788</a:t>
            </a:r>
            <a:r>
              <a:rPr lang="el-GR" sz="1700" dirty="0">
                <a:latin typeface="Garamond" panose="02020404030301010803" pitchFamily="18" charset="0"/>
              </a:rPr>
              <a:t>, </a:t>
            </a:r>
            <a:r>
              <a:rPr lang="en-US" sz="1700" dirty="0">
                <a:latin typeface="Garamond" panose="02020404030301010803" pitchFamily="18" charset="0"/>
              </a:rPr>
              <a:t>SE = 0.155, p &lt; .001) and the reward condition (</a:t>
            </a:r>
            <a:r>
              <a:rPr lang="el-GR" sz="1700" dirty="0">
                <a:latin typeface="Garamond" panose="02020404030301010803" pitchFamily="18" charset="0"/>
              </a:rPr>
              <a:t>β = </a:t>
            </a:r>
            <a:r>
              <a:rPr lang="en-US" sz="1700" dirty="0">
                <a:latin typeface="Garamond" panose="02020404030301010803" pitchFamily="18" charset="0"/>
              </a:rPr>
              <a:t>0</a:t>
            </a:r>
            <a:r>
              <a:rPr lang="el-GR" sz="1700" dirty="0">
                <a:latin typeface="Garamond" panose="02020404030301010803" pitchFamily="18" charset="0"/>
              </a:rPr>
              <a:t>.</a:t>
            </a:r>
            <a:r>
              <a:rPr lang="en-US" sz="1700" dirty="0">
                <a:latin typeface="Garamond" panose="02020404030301010803" pitchFamily="18" charset="0"/>
              </a:rPr>
              <a:t>141</a:t>
            </a:r>
            <a:r>
              <a:rPr lang="el-GR" sz="1700" dirty="0">
                <a:latin typeface="Garamond" panose="02020404030301010803" pitchFamily="18" charset="0"/>
              </a:rPr>
              <a:t>, </a:t>
            </a:r>
            <a:r>
              <a:rPr lang="en-US" sz="1700" dirty="0">
                <a:latin typeface="Garamond" panose="02020404030301010803" pitchFamily="18" charset="0"/>
              </a:rPr>
              <a:t>SE = 0.055, p &lt; 0.05)</a:t>
            </a:r>
          </a:p>
          <a:p>
            <a:endParaRPr lang="en-US" sz="1700" dirty="0">
              <a:latin typeface="Garamond" panose="02020404030301010803" pitchFamily="18" charset="0"/>
            </a:endParaRPr>
          </a:p>
          <a:p>
            <a:r>
              <a:rPr lang="en-US" sz="1700" dirty="0">
                <a:latin typeface="Garamond" panose="02020404030301010803" pitchFamily="18" charset="0"/>
              </a:rPr>
              <a:t>2015 results: Dispositional envy significantly predicted state levels of envy for the non-reward condition (</a:t>
            </a:r>
            <a:r>
              <a:rPr lang="el-GR" sz="1700" dirty="0">
                <a:latin typeface="Garamond" panose="02020404030301010803" pitchFamily="18" charset="0"/>
              </a:rPr>
              <a:t>β = .48, </a:t>
            </a:r>
            <a:r>
              <a:rPr lang="en-US" sz="1700" dirty="0">
                <a:latin typeface="Garamond" panose="02020404030301010803" pitchFamily="18" charset="0"/>
              </a:rPr>
              <a:t>SE = 0.16, p &lt; .01), but not for the reward condition (</a:t>
            </a:r>
            <a:r>
              <a:rPr lang="el-GR" sz="1700" dirty="0">
                <a:latin typeface="Garamond" panose="02020404030301010803" pitchFamily="18" charset="0"/>
              </a:rPr>
              <a:t>β = .08, </a:t>
            </a:r>
            <a:r>
              <a:rPr lang="en-US" sz="1700" dirty="0">
                <a:latin typeface="Garamond" panose="02020404030301010803" pitchFamily="18" charset="0"/>
              </a:rPr>
              <a:t>SE = 0.16, p = .67)</a:t>
            </a:r>
          </a:p>
        </p:txBody>
      </p:sp>
      <p:pic>
        <p:nvPicPr>
          <p:cNvPr id="20" name="Picture 19" descr="A graph of a graph with red and blue dots&#10;&#10;AI-generated content may be incorrect.">
            <a:extLst>
              <a:ext uri="{FF2B5EF4-FFF2-40B4-BE49-F238E27FC236}">
                <a16:creationId xmlns:a16="http://schemas.microsoft.com/office/drawing/2014/main" id="{946A3613-743F-D528-A99F-3CFF64CC6194}"/>
              </a:ext>
            </a:extLst>
          </p:cNvPr>
          <p:cNvPicPr>
            <a:picLocks noChangeAspect="1"/>
          </p:cNvPicPr>
          <p:nvPr/>
        </p:nvPicPr>
        <p:blipFill>
          <a:blip r:embed="rId2"/>
          <a:stretch>
            <a:fillRect/>
          </a:stretch>
        </p:blipFill>
        <p:spPr>
          <a:xfrm>
            <a:off x="6210300" y="452021"/>
            <a:ext cx="5600700" cy="4200525"/>
          </a:xfrm>
          <a:prstGeom prst="rect">
            <a:avLst/>
          </a:prstGeom>
        </p:spPr>
      </p:pic>
      <p:pic>
        <p:nvPicPr>
          <p:cNvPr id="22" name="Picture 21" descr="A diagram of a game condition&#10;&#10;AI-generated content may be incorrect.">
            <a:extLst>
              <a:ext uri="{FF2B5EF4-FFF2-40B4-BE49-F238E27FC236}">
                <a16:creationId xmlns:a16="http://schemas.microsoft.com/office/drawing/2014/main" id="{2FB6DEE1-028C-026A-491C-A88A5D6CCFDD}"/>
              </a:ext>
            </a:extLst>
          </p:cNvPr>
          <p:cNvPicPr>
            <a:picLocks noChangeAspect="1"/>
          </p:cNvPicPr>
          <p:nvPr/>
        </p:nvPicPr>
        <p:blipFill>
          <a:blip r:embed="rId3"/>
          <a:stretch>
            <a:fillRect/>
          </a:stretch>
        </p:blipFill>
        <p:spPr>
          <a:xfrm>
            <a:off x="254000" y="656618"/>
            <a:ext cx="5993892" cy="3995928"/>
          </a:xfrm>
          <a:prstGeom prst="rect">
            <a:avLst/>
          </a:prstGeom>
        </p:spPr>
      </p:pic>
    </p:spTree>
    <p:extLst>
      <p:ext uri="{BB962C8B-B14F-4D97-AF65-F5344CB8AC3E}">
        <p14:creationId xmlns:p14="http://schemas.microsoft.com/office/powerpoint/2010/main" val="28419888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3">
            <a:extLst>
              <a:ext uri="{FF2B5EF4-FFF2-40B4-BE49-F238E27FC236}">
                <a16:creationId xmlns:a16="http://schemas.microsoft.com/office/drawing/2014/main" id="{4F6480F6-60BE-B02C-5C06-BCC8C0799CA6}"/>
              </a:ext>
            </a:extLst>
          </p:cNvPr>
          <p:cNvSpPr/>
          <p:nvPr/>
        </p:nvSpPr>
        <p:spPr>
          <a:xfrm>
            <a:off x="4136571" y="-409302"/>
            <a:ext cx="306001" cy="301144"/>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640" h="539931">
                <a:moveTo>
                  <a:pt x="235131" y="0"/>
                </a:moveTo>
                <a:lnTo>
                  <a:pt x="548640" y="322217"/>
                </a:lnTo>
                <a:lnTo>
                  <a:pt x="513805" y="539931"/>
                </a:lnTo>
                <a:lnTo>
                  <a:pt x="0" y="34834"/>
                </a:lnTo>
                <a:lnTo>
                  <a:pt x="235131" y="0"/>
                </a:lnTo>
                <a:close/>
              </a:path>
            </a:pathLst>
          </a:custGeom>
          <a:solidFill>
            <a:srgbClr val="D13438"/>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Freeform 4">
            <a:extLst>
              <a:ext uri="{FF2B5EF4-FFF2-40B4-BE49-F238E27FC236}">
                <a16:creationId xmlns:a16="http://schemas.microsoft.com/office/drawing/2014/main" id="{D376CC03-54BE-D3A7-5AD1-6A55E3AC3C2D}"/>
              </a:ext>
            </a:extLst>
          </p:cNvPr>
          <p:cNvSpPr/>
          <p:nvPr/>
        </p:nvSpPr>
        <p:spPr>
          <a:xfrm>
            <a:off x="5386839" y="-409302"/>
            <a:ext cx="256382" cy="336587"/>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98674 w 548640"/>
              <a:gd name="connsiteY0" fmla="*/ 0 h 717858"/>
              <a:gd name="connsiteX1" fmla="*/ 548640 w 548640"/>
              <a:gd name="connsiteY1" fmla="*/ 500144 h 717858"/>
              <a:gd name="connsiteX2" fmla="*/ 513805 w 548640"/>
              <a:gd name="connsiteY2" fmla="*/ 717858 h 717858"/>
              <a:gd name="connsiteX3" fmla="*/ 0 w 548640"/>
              <a:gd name="connsiteY3" fmla="*/ 212761 h 717858"/>
              <a:gd name="connsiteX4" fmla="*/ 298674 w 548640"/>
              <a:gd name="connsiteY4" fmla="*/ 0 h 717858"/>
              <a:gd name="connsiteX0" fmla="*/ 222421 w 548640"/>
              <a:gd name="connsiteY0" fmla="*/ 0 h 603478"/>
              <a:gd name="connsiteX1" fmla="*/ 548640 w 548640"/>
              <a:gd name="connsiteY1" fmla="*/ 385764 h 603478"/>
              <a:gd name="connsiteX2" fmla="*/ 513805 w 548640"/>
              <a:gd name="connsiteY2" fmla="*/ 603478 h 603478"/>
              <a:gd name="connsiteX3" fmla="*/ 0 w 548640"/>
              <a:gd name="connsiteY3" fmla="*/ 98381 h 603478"/>
              <a:gd name="connsiteX4" fmla="*/ 222421 w 548640"/>
              <a:gd name="connsiteY4" fmla="*/ 0 h 603478"/>
              <a:gd name="connsiteX0" fmla="*/ 133457 w 459676"/>
              <a:gd name="connsiteY0" fmla="*/ 0 h 603478"/>
              <a:gd name="connsiteX1" fmla="*/ 459676 w 459676"/>
              <a:gd name="connsiteY1" fmla="*/ 385764 h 603478"/>
              <a:gd name="connsiteX2" fmla="*/ 424841 w 459676"/>
              <a:gd name="connsiteY2" fmla="*/ 603478 h 603478"/>
              <a:gd name="connsiteX3" fmla="*/ 0 w 459676"/>
              <a:gd name="connsiteY3" fmla="*/ 187345 h 603478"/>
              <a:gd name="connsiteX4" fmla="*/ 133457 w 459676"/>
              <a:gd name="connsiteY4" fmla="*/ 0 h 60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676" h="603478">
                <a:moveTo>
                  <a:pt x="133457" y="0"/>
                </a:moveTo>
                <a:lnTo>
                  <a:pt x="459676" y="385764"/>
                </a:lnTo>
                <a:lnTo>
                  <a:pt x="424841" y="603478"/>
                </a:lnTo>
                <a:lnTo>
                  <a:pt x="0" y="187345"/>
                </a:lnTo>
                <a:lnTo>
                  <a:pt x="133457" y="0"/>
                </a:lnTo>
                <a:close/>
              </a:path>
            </a:pathLst>
          </a:custGeom>
          <a:solidFill>
            <a:srgbClr val="00AD56"/>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Freeform 5">
            <a:extLst>
              <a:ext uri="{FF2B5EF4-FFF2-40B4-BE49-F238E27FC236}">
                <a16:creationId xmlns:a16="http://schemas.microsoft.com/office/drawing/2014/main" id="{7D98E4C5-E9B1-0681-0BAC-1F7B00A54A9F}"/>
              </a:ext>
            </a:extLst>
          </p:cNvPr>
          <p:cNvSpPr/>
          <p:nvPr/>
        </p:nvSpPr>
        <p:spPr>
          <a:xfrm>
            <a:off x="2925838" y="-395125"/>
            <a:ext cx="398150" cy="230260"/>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35131 w 713857"/>
              <a:gd name="connsiteY0" fmla="*/ 0 h 539931"/>
              <a:gd name="connsiteX1" fmla="*/ 713857 w 713857"/>
              <a:gd name="connsiteY1" fmla="*/ 385762 h 539931"/>
              <a:gd name="connsiteX2" fmla="*/ 513805 w 713857"/>
              <a:gd name="connsiteY2" fmla="*/ 539931 h 539931"/>
              <a:gd name="connsiteX3" fmla="*/ 0 w 713857"/>
              <a:gd name="connsiteY3" fmla="*/ 34834 h 539931"/>
              <a:gd name="connsiteX4" fmla="*/ 235131 w 713857"/>
              <a:gd name="connsiteY4" fmla="*/ 0 h 539931"/>
              <a:gd name="connsiteX0" fmla="*/ 235131 w 713857"/>
              <a:gd name="connsiteY0" fmla="*/ 0 h 438259"/>
              <a:gd name="connsiteX1" fmla="*/ 713857 w 713857"/>
              <a:gd name="connsiteY1" fmla="*/ 385762 h 438259"/>
              <a:gd name="connsiteX2" fmla="*/ 462968 w 713857"/>
              <a:gd name="connsiteY2" fmla="*/ 438259 h 438259"/>
              <a:gd name="connsiteX3" fmla="*/ 0 w 713857"/>
              <a:gd name="connsiteY3" fmla="*/ 34834 h 438259"/>
              <a:gd name="connsiteX4" fmla="*/ 235131 w 713857"/>
              <a:gd name="connsiteY4" fmla="*/ 0 h 438259"/>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9416 h 412841"/>
              <a:gd name="connsiteX4" fmla="*/ 374930 w 713857"/>
              <a:gd name="connsiteY4" fmla="*/ 0 h 412841"/>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111088 h 412841"/>
              <a:gd name="connsiteX4" fmla="*/ 374930 w 713857"/>
              <a:gd name="connsiteY4" fmla="*/ 0 h 412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57" h="412841">
                <a:moveTo>
                  <a:pt x="374930" y="0"/>
                </a:moveTo>
                <a:lnTo>
                  <a:pt x="713857" y="360344"/>
                </a:lnTo>
                <a:lnTo>
                  <a:pt x="462968" y="412841"/>
                </a:lnTo>
                <a:lnTo>
                  <a:pt x="0" y="111088"/>
                </a:lnTo>
                <a:lnTo>
                  <a:pt x="374930" y="0"/>
                </a:lnTo>
                <a:close/>
              </a:path>
            </a:pathLst>
          </a:custGeom>
          <a:solidFill>
            <a:srgbClr val="FCE100"/>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Freeform 7">
            <a:extLst>
              <a:ext uri="{FF2B5EF4-FFF2-40B4-BE49-F238E27FC236}">
                <a16:creationId xmlns:a16="http://schemas.microsoft.com/office/drawing/2014/main" id="{BE9C302A-606A-8E90-D743-7455211DBB73}"/>
              </a:ext>
            </a:extLst>
          </p:cNvPr>
          <p:cNvSpPr/>
          <p:nvPr/>
        </p:nvSpPr>
        <p:spPr>
          <a:xfrm>
            <a:off x="6375267" y="-464720"/>
            <a:ext cx="296779" cy="306686"/>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46344 w 548640"/>
              <a:gd name="connsiteY0" fmla="*/ 0 h 639292"/>
              <a:gd name="connsiteX1" fmla="*/ 548640 w 548640"/>
              <a:gd name="connsiteY1" fmla="*/ 421578 h 639292"/>
              <a:gd name="connsiteX2" fmla="*/ 513805 w 548640"/>
              <a:gd name="connsiteY2" fmla="*/ 639292 h 639292"/>
              <a:gd name="connsiteX3" fmla="*/ 0 w 548640"/>
              <a:gd name="connsiteY3" fmla="*/ 134195 h 639292"/>
              <a:gd name="connsiteX4" fmla="*/ 46344 w 548640"/>
              <a:gd name="connsiteY4" fmla="*/ 0 h 639292"/>
              <a:gd name="connsiteX0" fmla="*/ 0 w 502296"/>
              <a:gd name="connsiteY0" fmla="*/ 0 h 639292"/>
              <a:gd name="connsiteX1" fmla="*/ 502296 w 502296"/>
              <a:gd name="connsiteY1" fmla="*/ 421578 h 639292"/>
              <a:gd name="connsiteX2" fmla="*/ 467461 w 502296"/>
              <a:gd name="connsiteY2" fmla="*/ 639292 h 639292"/>
              <a:gd name="connsiteX3" fmla="*/ 33146 w 502296"/>
              <a:gd name="connsiteY3" fmla="*/ 253428 h 639292"/>
              <a:gd name="connsiteX4" fmla="*/ 0 w 502296"/>
              <a:gd name="connsiteY4" fmla="*/ 0 h 639292"/>
              <a:gd name="connsiteX0" fmla="*/ 0 w 532105"/>
              <a:gd name="connsiteY0" fmla="*/ 0 h 639292"/>
              <a:gd name="connsiteX1" fmla="*/ 532105 w 532105"/>
              <a:gd name="connsiteY1" fmla="*/ 371897 h 639292"/>
              <a:gd name="connsiteX2" fmla="*/ 467461 w 532105"/>
              <a:gd name="connsiteY2" fmla="*/ 639292 h 639292"/>
              <a:gd name="connsiteX3" fmla="*/ 33146 w 532105"/>
              <a:gd name="connsiteY3" fmla="*/ 253428 h 639292"/>
              <a:gd name="connsiteX4" fmla="*/ 0 w 532105"/>
              <a:gd name="connsiteY4" fmla="*/ 0 h 639292"/>
              <a:gd name="connsiteX0" fmla="*/ 0 w 532105"/>
              <a:gd name="connsiteY0" fmla="*/ 0 h 549868"/>
              <a:gd name="connsiteX1" fmla="*/ 532105 w 532105"/>
              <a:gd name="connsiteY1" fmla="*/ 371897 h 549868"/>
              <a:gd name="connsiteX2" fmla="*/ 487332 w 532105"/>
              <a:gd name="connsiteY2" fmla="*/ 549868 h 549868"/>
              <a:gd name="connsiteX3" fmla="*/ 33146 w 532105"/>
              <a:gd name="connsiteY3" fmla="*/ 253428 h 549868"/>
              <a:gd name="connsiteX4" fmla="*/ 0 w 532105"/>
              <a:gd name="connsiteY4" fmla="*/ 0 h 54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105" h="549868">
                <a:moveTo>
                  <a:pt x="0" y="0"/>
                </a:moveTo>
                <a:lnTo>
                  <a:pt x="532105" y="371897"/>
                </a:lnTo>
                <a:lnTo>
                  <a:pt x="487332" y="549868"/>
                </a:lnTo>
                <a:lnTo>
                  <a:pt x="33146" y="253428"/>
                </a:lnTo>
                <a:lnTo>
                  <a:pt x="0" y="0"/>
                </a:lnTo>
                <a:close/>
              </a:path>
            </a:pathLst>
          </a:custGeom>
          <a:solidFill>
            <a:srgbClr val="7DCCF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Freeform 8">
            <a:extLst>
              <a:ext uri="{FF2B5EF4-FFF2-40B4-BE49-F238E27FC236}">
                <a16:creationId xmlns:a16="http://schemas.microsoft.com/office/drawing/2014/main" id="{62C754E7-88A4-D5D1-3434-5C382EA00194}"/>
              </a:ext>
            </a:extLst>
          </p:cNvPr>
          <p:cNvSpPr/>
          <p:nvPr/>
        </p:nvSpPr>
        <p:spPr>
          <a:xfrm>
            <a:off x="7364801" y="-754289"/>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Freeform 19">
            <a:extLst>
              <a:ext uri="{FF2B5EF4-FFF2-40B4-BE49-F238E27FC236}">
                <a16:creationId xmlns:a16="http://schemas.microsoft.com/office/drawing/2014/main" id="{66FA8E1D-ABB9-C54F-EF74-309F8F6F248C}"/>
              </a:ext>
            </a:extLst>
          </p:cNvPr>
          <p:cNvSpPr/>
          <p:nvPr/>
        </p:nvSpPr>
        <p:spPr>
          <a:xfrm>
            <a:off x="11488347" y="-455022"/>
            <a:ext cx="306001" cy="301144"/>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640" h="539931">
                <a:moveTo>
                  <a:pt x="235131" y="0"/>
                </a:moveTo>
                <a:lnTo>
                  <a:pt x="548640" y="322217"/>
                </a:lnTo>
                <a:lnTo>
                  <a:pt x="513805" y="539931"/>
                </a:lnTo>
                <a:lnTo>
                  <a:pt x="0" y="34834"/>
                </a:lnTo>
                <a:lnTo>
                  <a:pt x="235131" y="0"/>
                </a:lnTo>
                <a:close/>
              </a:path>
            </a:pathLst>
          </a:custGeom>
          <a:solidFill>
            <a:srgbClr val="D13438"/>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Freeform 20">
            <a:extLst>
              <a:ext uri="{FF2B5EF4-FFF2-40B4-BE49-F238E27FC236}">
                <a16:creationId xmlns:a16="http://schemas.microsoft.com/office/drawing/2014/main" id="{57014739-2870-793B-0193-0C4115844E90}"/>
              </a:ext>
            </a:extLst>
          </p:cNvPr>
          <p:cNvSpPr/>
          <p:nvPr/>
        </p:nvSpPr>
        <p:spPr>
          <a:xfrm>
            <a:off x="10277614" y="-440845"/>
            <a:ext cx="398150" cy="230260"/>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35131 w 713857"/>
              <a:gd name="connsiteY0" fmla="*/ 0 h 539931"/>
              <a:gd name="connsiteX1" fmla="*/ 713857 w 713857"/>
              <a:gd name="connsiteY1" fmla="*/ 385762 h 539931"/>
              <a:gd name="connsiteX2" fmla="*/ 513805 w 713857"/>
              <a:gd name="connsiteY2" fmla="*/ 539931 h 539931"/>
              <a:gd name="connsiteX3" fmla="*/ 0 w 713857"/>
              <a:gd name="connsiteY3" fmla="*/ 34834 h 539931"/>
              <a:gd name="connsiteX4" fmla="*/ 235131 w 713857"/>
              <a:gd name="connsiteY4" fmla="*/ 0 h 539931"/>
              <a:gd name="connsiteX0" fmla="*/ 235131 w 713857"/>
              <a:gd name="connsiteY0" fmla="*/ 0 h 438259"/>
              <a:gd name="connsiteX1" fmla="*/ 713857 w 713857"/>
              <a:gd name="connsiteY1" fmla="*/ 385762 h 438259"/>
              <a:gd name="connsiteX2" fmla="*/ 462968 w 713857"/>
              <a:gd name="connsiteY2" fmla="*/ 438259 h 438259"/>
              <a:gd name="connsiteX3" fmla="*/ 0 w 713857"/>
              <a:gd name="connsiteY3" fmla="*/ 34834 h 438259"/>
              <a:gd name="connsiteX4" fmla="*/ 235131 w 713857"/>
              <a:gd name="connsiteY4" fmla="*/ 0 h 438259"/>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9416 h 412841"/>
              <a:gd name="connsiteX4" fmla="*/ 374930 w 713857"/>
              <a:gd name="connsiteY4" fmla="*/ 0 h 412841"/>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111088 h 412841"/>
              <a:gd name="connsiteX4" fmla="*/ 374930 w 713857"/>
              <a:gd name="connsiteY4" fmla="*/ 0 h 412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57" h="412841">
                <a:moveTo>
                  <a:pt x="374930" y="0"/>
                </a:moveTo>
                <a:lnTo>
                  <a:pt x="713857" y="360344"/>
                </a:lnTo>
                <a:lnTo>
                  <a:pt x="462968" y="412841"/>
                </a:lnTo>
                <a:lnTo>
                  <a:pt x="0" y="111088"/>
                </a:lnTo>
                <a:lnTo>
                  <a:pt x="374930" y="0"/>
                </a:lnTo>
                <a:close/>
              </a:path>
            </a:pathLst>
          </a:custGeom>
          <a:solidFill>
            <a:srgbClr val="FCE100"/>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Freeform 21">
            <a:extLst>
              <a:ext uri="{FF2B5EF4-FFF2-40B4-BE49-F238E27FC236}">
                <a16:creationId xmlns:a16="http://schemas.microsoft.com/office/drawing/2014/main" id="{256609E4-6892-F43D-0457-B032E936D7C2}"/>
              </a:ext>
            </a:extLst>
          </p:cNvPr>
          <p:cNvSpPr/>
          <p:nvPr/>
        </p:nvSpPr>
        <p:spPr>
          <a:xfrm>
            <a:off x="9612243" y="-754289"/>
            <a:ext cx="296779" cy="306686"/>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46344 w 548640"/>
              <a:gd name="connsiteY0" fmla="*/ 0 h 639292"/>
              <a:gd name="connsiteX1" fmla="*/ 548640 w 548640"/>
              <a:gd name="connsiteY1" fmla="*/ 421578 h 639292"/>
              <a:gd name="connsiteX2" fmla="*/ 513805 w 548640"/>
              <a:gd name="connsiteY2" fmla="*/ 639292 h 639292"/>
              <a:gd name="connsiteX3" fmla="*/ 0 w 548640"/>
              <a:gd name="connsiteY3" fmla="*/ 134195 h 639292"/>
              <a:gd name="connsiteX4" fmla="*/ 46344 w 548640"/>
              <a:gd name="connsiteY4" fmla="*/ 0 h 639292"/>
              <a:gd name="connsiteX0" fmla="*/ 0 w 502296"/>
              <a:gd name="connsiteY0" fmla="*/ 0 h 639292"/>
              <a:gd name="connsiteX1" fmla="*/ 502296 w 502296"/>
              <a:gd name="connsiteY1" fmla="*/ 421578 h 639292"/>
              <a:gd name="connsiteX2" fmla="*/ 467461 w 502296"/>
              <a:gd name="connsiteY2" fmla="*/ 639292 h 639292"/>
              <a:gd name="connsiteX3" fmla="*/ 33146 w 502296"/>
              <a:gd name="connsiteY3" fmla="*/ 253428 h 639292"/>
              <a:gd name="connsiteX4" fmla="*/ 0 w 502296"/>
              <a:gd name="connsiteY4" fmla="*/ 0 h 639292"/>
              <a:gd name="connsiteX0" fmla="*/ 0 w 532105"/>
              <a:gd name="connsiteY0" fmla="*/ 0 h 639292"/>
              <a:gd name="connsiteX1" fmla="*/ 532105 w 532105"/>
              <a:gd name="connsiteY1" fmla="*/ 371897 h 639292"/>
              <a:gd name="connsiteX2" fmla="*/ 467461 w 532105"/>
              <a:gd name="connsiteY2" fmla="*/ 639292 h 639292"/>
              <a:gd name="connsiteX3" fmla="*/ 33146 w 532105"/>
              <a:gd name="connsiteY3" fmla="*/ 253428 h 639292"/>
              <a:gd name="connsiteX4" fmla="*/ 0 w 532105"/>
              <a:gd name="connsiteY4" fmla="*/ 0 h 639292"/>
              <a:gd name="connsiteX0" fmla="*/ 0 w 532105"/>
              <a:gd name="connsiteY0" fmla="*/ 0 h 549868"/>
              <a:gd name="connsiteX1" fmla="*/ 532105 w 532105"/>
              <a:gd name="connsiteY1" fmla="*/ 371897 h 549868"/>
              <a:gd name="connsiteX2" fmla="*/ 487332 w 532105"/>
              <a:gd name="connsiteY2" fmla="*/ 549868 h 549868"/>
              <a:gd name="connsiteX3" fmla="*/ 33146 w 532105"/>
              <a:gd name="connsiteY3" fmla="*/ 253428 h 549868"/>
              <a:gd name="connsiteX4" fmla="*/ 0 w 532105"/>
              <a:gd name="connsiteY4" fmla="*/ 0 h 54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105" h="549868">
                <a:moveTo>
                  <a:pt x="0" y="0"/>
                </a:moveTo>
                <a:lnTo>
                  <a:pt x="532105" y="371897"/>
                </a:lnTo>
                <a:lnTo>
                  <a:pt x="487332" y="549868"/>
                </a:lnTo>
                <a:lnTo>
                  <a:pt x="33146" y="253428"/>
                </a:lnTo>
                <a:lnTo>
                  <a:pt x="0" y="0"/>
                </a:lnTo>
                <a:close/>
              </a:path>
            </a:pathLst>
          </a:custGeom>
          <a:solidFill>
            <a:srgbClr val="7DCCF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Freeform 22">
            <a:extLst>
              <a:ext uri="{FF2B5EF4-FFF2-40B4-BE49-F238E27FC236}">
                <a16:creationId xmlns:a16="http://schemas.microsoft.com/office/drawing/2014/main" id="{0D5DF8D8-7643-9509-8211-E07F71A79652}"/>
              </a:ext>
            </a:extLst>
          </p:cNvPr>
          <p:cNvSpPr/>
          <p:nvPr/>
        </p:nvSpPr>
        <p:spPr>
          <a:xfrm>
            <a:off x="10601777" y="-774108"/>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Freeform 23">
            <a:extLst>
              <a:ext uri="{FF2B5EF4-FFF2-40B4-BE49-F238E27FC236}">
                <a16:creationId xmlns:a16="http://schemas.microsoft.com/office/drawing/2014/main" id="{1FED02EE-19F3-6EBD-9323-C386AE9C43A3}"/>
              </a:ext>
            </a:extLst>
          </p:cNvPr>
          <p:cNvSpPr/>
          <p:nvPr/>
        </p:nvSpPr>
        <p:spPr>
          <a:xfrm>
            <a:off x="6950463" y="-793350"/>
            <a:ext cx="256382" cy="336587"/>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98674 w 548640"/>
              <a:gd name="connsiteY0" fmla="*/ 0 h 717858"/>
              <a:gd name="connsiteX1" fmla="*/ 548640 w 548640"/>
              <a:gd name="connsiteY1" fmla="*/ 500144 h 717858"/>
              <a:gd name="connsiteX2" fmla="*/ 513805 w 548640"/>
              <a:gd name="connsiteY2" fmla="*/ 717858 h 717858"/>
              <a:gd name="connsiteX3" fmla="*/ 0 w 548640"/>
              <a:gd name="connsiteY3" fmla="*/ 212761 h 717858"/>
              <a:gd name="connsiteX4" fmla="*/ 298674 w 548640"/>
              <a:gd name="connsiteY4" fmla="*/ 0 h 717858"/>
              <a:gd name="connsiteX0" fmla="*/ 222421 w 548640"/>
              <a:gd name="connsiteY0" fmla="*/ 0 h 603478"/>
              <a:gd name="connsiteX1" fmla="*/ 548640 w 548640"/>
              <a:gd name="connsiteY1" fmla="*/ 385764 h 603478"/>
              <a:gd name="connsiteX2" fmla="*/ 513805 w 548640"/>
              <a:gd name="connsiteY2" fmla="*/ 603478 h 603478"/>
              <a:gd name="connsiteX3" fmla="*/ 0 w 548640"/>
              <a:gd name="connsiteY3" fmla="*/ 98381 h 603478"/>
              <a:gd name="connsiteX4" fmla="*/ 222421 w 548640"/>
              <a:gd name="connsiteY4" fmla="*/ 0 h 603478"/>
              <a:gd name="connsiteX0" fmla="*/ 133457 w 459676"/>
              <a:gd name="connsiteY0" fmla="*/ 0 h 603478"/>
              <a:gd name="connsiteX1" fmla="*/ 459676 w 459676"/>
              <a:gd name="connsiteY1" fmla="*/ 385764 h 603478"/>
              <a:gd name="connsiteX2" fmla="*/ 424841 w 459676"/>
              <a:gd name="connsiteY2" fmla="*/ 603478 h 603478"/>
              <a:gd name="connsiteX3" fmla="*/ 0 w 459676"/>
              <a:gd name="connsiteY3" fmla="*/ 187345 h 603478"/>
              <a:gd name="connsiteX4" fmla="*/ 133457 w 459676"/>
              <a:gd name="connsiteY4" fmla="*/ 0 h 60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676" h="603478">
                <a:moveTo>
                  <a:pt x="133457" y="0"/>
                </a:moveTo>
                <a:lnTo>
                  <a:pt x="459676" y="385764"/>
                </a:lnTo>
                <a:lnTo>
                  <a:pt x="424841" y="603478"/>
                </a:lnTo>
                <a:lnTo>
                  <a:pt x="0" y="187345"/>
                </a:lnTo>
                <a:lnTo>
                  <a:pt x="133457" y="0"/>
                </a:lnTo>
                <a:close/>
              </a:path>
            </a:pathLst>
          </a:custGeom>
          <a:solidFill>
            <a:srgbClr val="00AD56"/>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Freeform 24">
            <a:extLst>
              <a:ext uri="{FF2B5EF4-FFF2-40B4-BE49-F238E27FC236}">
                <a16:creationId xmlns:a16="http://schemas.microsoft.com/office/drawing/2014/main" id="{DC4E8909-8111-C5B1-3C9D-D4892B8F1959}"/>
              </a:ext>
            </a:extLst>
          </p:cNvPr>
          <p:cNvSpPr/>
          <p:nvPr/>
        </p:nvSpPr>
        <p:spPr>
          <a:xfrm>
            <a:off x="4489462" y="-779173"/>
            <a:ext cx="398150" cy="230260"/>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35131 w 713857"/>
              <a:gd name="connsiteY0" fmla="*/ 0 h 539931"/>
              <a:gd name="connsiteX1" fmla="*/ 713857 w 713857"/>
              <a:gd name="connsiteY1" fmla="*/ 385762 h 539931"/>
              <a:gd name="connsiteX2" fmla="*/ 513805 w 713857"/>
              <a:gd name="connsiteY2" fmla="*/ 539931 h 539931"/>
              <a:gd name="connsiteX3" fmla="*/ 0 w 713857"/>
              <a:gd name="connsiteY3" fmla="*/ 34834 h 539931"/>
              <a:gd name="connsiteX4" fmla="*/ 235131 w 713857"/>
              <a:gd name="connsiteY4" fmla="*/ 0 h 539931"/>
              <a:gd name="connsiteX0" fmla="*/ 235131 w 713857"/>
              <a:gd name="connsiteY0" fmla="*/ 0 h 438259"/>
              <a:gd name="connsiteX1" fmla="*/ 713857 w 713857"/>
              <a:gd name="connsiteY1" fmla="*/ 385762 h 438259"/>
              <a:gd name="connsiteX2" fmla="*/ 462968 w 713857"/>
              <a:gd name="connsiteY2" fmla="*/ 438259 h 438259"/>
              <a:gd name="connsiteX3" fmla="*/ 0 w 713857"/>
              <a:gd name="connsiteY3" fmla="*/ 34834 h 438259"/>
              <a:gd name="connsiteX4" fmla="*/ 235131 w 713857"/>
              <a:gd name="connsiteY4" fmla="*/ 0 h 438259"/>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9416 h 412841"/>
              <a:gd name="connsiteX4" fmla="*/ 374930 w 713857"/>
              <a:gd name="connsiteY4" fmla="*/ 0 h 412841"/>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111088 h 412841"/>
              <a:gd name="connsiteX4" fmla="*/ 374930 w 713857"/>
              <a:gd name="connsiteY4" fmla="*/ 0 h 412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57" h="412841">
                <a:moveTo>
                  <a:pt x="374930" y="0"/>
                </a:moveTo>
                <a:lnTo>
                  <a:pt x="713857" y="360344"/>
                </a:lnTo>
                <a:lnTo>
                  <a:pt x="462968" y="412841"/>
                </a:lnTo>
                <a:lnTo>
                  <a:pt x="0" y="111088"/>
                </a:lnTo>
                <a:lnTo>
                  <a:pt x="374930" y="0"/>
                </a:lnTo>
                <a:close/>
              </a:path>
            </a:pathLst>
          </a:custGeom>
          <a:solidFill>
            <a:srgbClr val="FCE100"/>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Freeform 25">
            <a:extLst>
              <a:ext uri="{FF2B5EF4-FFF2-40B4-BE49-F238E27FC236}">
                <a16:creationId xmlns:a16="http://schemas.microsoft.com/office/drawing/2014/main" id="{D720FCA0-5EF7-46E5-4205-C86D76DCDF89}"/>
              </a:ext>
            </a:extLst>
          </p:cNvPr>
          <p:cNvSpPr/>
          <p:nvPr/>
        </p:nvSpPr>
        <p:spPr>
          <a:xfrm>
            <a:off x="2525643" y="-848768"/>
            <a:ext cx="296779" cy="306686"/>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46344 w 548640"/>
              <a:gd name="connsiteY0" fmla="*/ 0 h 639292"/>
              <a:gd name="connsiteX1" fmla="*/ 548640 w 548640"/>
              <a:gd name="connsiteY1" fmla="*/ 421578 h 639292"/>
              <a:gd name="connsiteX2" fmla="*/ 513805 w 548640"/>
              <a:gd name="connsiteY2" fmla="*/ 639292 h 639292"/>
              <a:gd name="connsiteX3" fmla="*/ 0 w 548640"/>
              <a:gd name="connsiteY3" fmla="*/ 134195 h 639292"/>
              <a:gd name="connsiteX4" fmla="*/ 46344 w 548640"/>
              <a:gd name="connsiteY4" fmla="*/ 0 h 639292"/>
              <a:gd name="connsiteX0" fmla="*/ 0 w 502296"/>
              <a:gd name="connsiteY0" fmla="*/ 0 h 639292"/>
              <a:gd name="connsiteX1" fmla="*/ 502296 w 502296"/>
              <a:gd name="connsiteY1" fmla="*/ 421578 h 639292"/>
              <a:gd name="connsiteX2" fmla="*/ 467461 w 502296"/>
              <a:gd name="connsiteY2" fmla="*/ 639292 h 639292"/>
              <a:gd name="connsiteX3" fmla="*/ 33146 w 502296"/>
              <a:gd name="connsiteY3" fmla="*/ 253428 h 639292"/>
              <a:gd name="connsiteX4" fmla="*/ 0 w 502296"/>
              <a:gd name="connsiteY4" fmla="*/ 0 h 639292"/>
              <a:gd name="connsiteX0" fmla="*/ 0 w 532105"/>
              <a:gd name="connsiteY0" fmla="*/ 0 h 639292"/>
              <a:gd name="connsiteX1" fmla="*/ 532105 w 532105"/>
              <a:gd name="connsiteY1" fmla="*/ 371897 h 639292"/>
              <a:gd name="connsiteX2" fmla="*/ 467461 w 532105"/>
              <a:gd name="connsiteY2" fmla="*/ 639292 h 639292"/>
              <a:gd name="connsiteX3" fmla="*/ 33146 w 532105"/>
              <a:gd name="connsiteY3" fmla="*/ 253428 h 639292"/>
              <a:gd name="connsiteX4" fmla="*/ 0 w 532105"/>
              <a:gd name="connsiteY4" fmla="*/ 0 h 639292"/>
              <a:gd name="connsiteX0" fmla="*/ 0 w 532105"/>
              <a:gd name="connsiteY0" fmla="*/ 0 h 549868"/>
              <a:gd name="connsiteX1" fmla="*/ 532105 w 532105"/>
              <a:gd name="connsiteY1" fmla="*/ 371897 h 549868"/>
              <a:gd name="connsiteX2" fmla="*/ 487332 w 532105"/>
              <a:gd name="connsiteY2" fmla="*/ 549868 h 549868"/>
              <a:gd name="connsiteX3" fmla="*/ 33146 w 532105"/>
              <a:gd name="connsiteY3" fmla="*/ 253428 h 549868"/>
              <a:gd name="connsiteX4" fmla="*/ 0 w 532105"/>
              <a:gd name="connsiteY4" fmla="*/ 0 h 54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105" h="549868">
                <a:moveTo>
                  <a:pt x="0" y="0"/>
                </a:moveTo>
                <a:lnTo>
                  <a:pt x="532105" y="371897"/>
                </a:lnTo>
                <a:lnTo>
                  <a:pt x="487332" y="549868"/>
                </a:lnTo>
                <a:lnTo>
                  <a:pt x="33146" y="253428"/>
                </a:lnTo>
                <a:lnTo>
                  <a:pt x="0" y="0"/>
                </a:lnTo>
                <a:close/>
              </a:path>
            </a:pathLst>
          </a:custGeom>
          <a:solidFill>
            <a:srgbClr val="7DCCF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Freeform 26">
            <a:extLst>
              <a:ext uri="{FF2B5EF4-FFF2-40B4-BE49-F238E27FC236}">
                <a16:creationId xmlns:a16="http://schemas.microsoft.com/office/drawing/2014/main" id="{B130888B-2A84-42FA-2F66-98CB2A33B059}"/>
              </a:ext>
            </a:extLst>
          </p:cNvPr>
          <p:cNvSpPr/>
          <p:nvPr/>
        </p:nvSpPr>
        <p:spPr>
          <a:xfrm>
            <a:off x="3515177" y="-868587"/>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Freeform 27">
            <a:extLst>
              <a:ext uri="{FF2B5EF4-FFF2-40B4-BE49-F238E27FC236}">
                <a16:creationId xmlns:a16="http://schemas.microsoft.com/office/drawing/2014/main" id="{35B7CFD3-1CE8-259E-E81A-649A6C498ADD}"/>
              </a:ext>
            </a:extLst>
          </p:cNvPr>
          <p:cNvSpPr/>
          <p:nvPr/>
        </p:nvSpPr>
        <p:spPr>
          <a:xfrm>
            <a:off x="5742190" y="-742597"/>
            <a:ext cx="398150" cy="230260"/>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35131 w 713857"/>
              <a:gd name="connsiteY0" fmla="*/ 0 h 539931"/>
              <a:gd name="connsiteX1" fmla="*/ 713857 w 713857"/>
              <a:gd name="connsiteY1" fmla="*/ 385762 h 539931"/>
              <a:gd name="connsiteX2" fmla="*/ 513805 w 713857"/>
              <a:gd name="connsiteY2" fmla="*/ 539931 h 539931"/>
              <a:gd name="connsiteX3" fmla="*/ 0 w 713857"/>
              <a:gd name="connsiteY3" fmla="*/ 34834 h 539931"/>
              <a:gd name="connsiteX4" fmla="*/ 235131 w 713857"/>
              <a:gd name="connsiteY4" fmla="*/ 0 h 539931"/>
              <a:gd name="connsiteX0" fmla="*/ 235131 w 713857"/>
              <a:gd name="connsiteY0" fmla="*/ 0 h 438259"/>
              <a:gd name="connsiteX1" fmla="*/ 713857 w 713857"/>
              <a:gd name="connsiteY1" fmla="*/ 385762 h 438259"/>
              <a:gd name="connsiteX2" fmla="*/ 462968 w 713857"/>
              <a:gd name="connsiteY2" fmla="*/ 438259 h 438259"/>
              <a:gd name="connsiteX3" fmla="*/ 0 w 713857"/>
              <a:gd name="connsiteY3" fmla="*/ 34834 h 438259"/>
              <a:gd name="connsiteX4" fmla="*/ 235131 w 713857"/>
              <a:gd name="connsiteY4" fmla="*/ 0 h 438259"/>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9416 h 412841"/>
              <a:gd name="connsiteX4" fmla="*/ 374930 w 713857"/>
              <a:gd name="connsiteY4" fmla="*/ 0 h 412841"/>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111088 h 412841"/>
              <a:gd name="connsiteX4" fmla="*/ 374930 w 713857"/>
              <a:gd name="connsiteY4" fmla="*/ 0 h 412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57" h="412841">
                <a:moveTo>
                  <a:pt x="374930" y="0"/>
                </a:moveTo>
                <a:lnTo>
                  <a:pt x="713857" y="360344"/>
                </a:lnTo>
                <a:lnTo>
                  <a:pt x="462968" y="412841"/>
                </a:lnTo>
                <a:lnTo>
                  <a:pt x="0" y="111088"/>
                </a:lnTo>
                <a:lnTo>
                  <a:pt x="374930" y="0"/>
                </a:lnTo>
                <a:close/>
              </a:path>
            </a:pathLst>
          </a:custGeom>
          <a:solidFill>
            <a:srgbClr val="FCE100"/>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6" name="Freeform 28">
            <a:extLst>
              <a:ext uri="{FF2B5EF4-FFF2-40B4-BE49-F238E27FC236}">
                <a16:creationId xmlns:a16="http://schemas.microsoft.com/office/drawing/2014/main" id="{14DFB1A8-1FB2-2E7A-EC93-253B39B3882B}"/>
              </a:ext>
            </a:extLst>
          </p:cNvPr>
          <p:cNvSpPr/>
          <p:nvPr/>
        </p:nvSpPr>
        <p:spPr>
          <a:xfrm>
            <a:off x="1658547" y="-409302"/>
            <a:ext cx="306001" cy="301144"/>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640" h="539931">
                <a:moveTo>
                  <a:pt x="235131" y="0"/>
                </a:moveTo>
                <a:lnTo>
                  <a:pt x="548640" y="322217"/>
                </a:lnTo>
                <a:lnTo>
                  <a:pt x="513805" y="539931"/>
                </a:lnTo>
                <a:lnTo>
                  <a:pt x="0" y="34834"/>
                </a:lnTo>
                <a:lnTo>
                  <a:pt x="235131" y="0"/>
                </a:lnTo>
                <a:close/>
              </a:path>
            </a:pathLst>
          </a:custGeom>
          <a:solidFill>
            <a:srgbClr val="D13438"/>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Freeform 29">
            <a:extLst>
              <a:ext uri="{FF2B5EF4-FFF2-40B4-BE49-F238E27FC236}">
                <a16:creationId xmlns:a16="http://schemas.microsoft.com/office/drawing/2014/main" id="{5F0F12B4-C476-ECC6-246F-10C337DB639A}"/>
              </a:ext>
            </a:extLst>
          </p:cNvPr>
          <p:cNvSpPr/>
          <p:nvPr/>
        </p:nvSpPr>
        <p:spPr>
          <a:xfrm>
            <a:off x="447814" y="-395125"/>
            <a:ext cx="398150" cy="230260"/>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35131 w 713857"/>
              <a:gd name="connsiteY0" fmla="*/ 0 h 539931"/>
              <a:gd name="connsiteX1" fmla="*/ 713857 w 713857"/>
              <a:gd name="connsiteY1" fmla="*/ 385762 h 539931"/>
              <a:gd name="connsiteX2" fmla="*/ 513805 w 713857"/>
              <a:gd name="connsiteY2" fmla="*/ 539931 h 539931"/>
              <a:gd name="connsiteX3" fmla="*/ 0 w 713857"/>
              <a:gd name="connsiteY3" fmla="*/ 34834 h 539931"/>
              <a:gd name="connsiteX4" fmla="*/ 235131 w 713857"/>
              <a:gd name="connsiteY4" fmla="*/ 0 h 539931"/>
              <a:gd name="connsiteX0" fmla="*/ 235131 w 713857"/>
              <a:gd name="connsiteY0" fmla="*/ 0 h 438259"/>
              <a:gd name="connsiteX1" fmla="*/ 713857 w 713857"/>
              <a:gd name="connsiteY1" fmla="*/ 385762 h 438259"/>
              <a:gd name="connsiteX2" fmla="*/ 462968 w 713857"/>
              <a:gd name="connsiteY2" fmla="*/ 438259 h 438259"/>
              <a:gd name="connsiteX3" fmla="*/ 0 w 713857"/>
              <a:gd name="connsiteY3" fmla="*/ 34834 h 438259"/>
              <a:gd name="connsiteX4" fmla="*/ 235131 w 713857"/>
              <a:gd name="connsiteY4" fmla="*/ 0 h 438259"/>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9416 h 412841"/>
              <a:gd name="connsiteX4" fmla="*/ 374930 w 713857"/>
              <a:gd name="connsiteY4" fmla="*/ 0 h 412841"/>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111088 h 412841"/>
              <a:gd name="connsiteX4" fmla="*/ 374930 w 713857"/>
              <a:gd name="connsiteY4" fmla="*/ 0 h 412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57" h="412841">
                <a:moveTo>
                  <a:pt x="374930" y="0"/>
                </a:moveTo>
                <a:lnTo>
                  <a:pt x="713857" y="360344"/>
                </a:lnTo>
                <a:lnTo>
                  <a:pt x="462968" y="412841"/>
                </a:lnTo>
                <a:lnTo>
                  <a:pt x="0" y="111088"/>
                </a:lnTo>
                <a:lnTo>
                  <a:pt x="374930" y="0"/>
                </a:lnTo>
                <a:close/>
              </a:path>
            </a:pathLst>
          </a:custGeom>
          <a:solidFill>
            <a:srgbClr val="FCE100"/>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Freeform 30">
            <a:extLst>
              <a:ext uri="{FF2B5EF4-FFF2-40B4-BE49-F238E27FC236}">
                <a16:creationId xmlns:a16="http://schemas.microsoft.com/office/drawing/2014/main" id="{56E2E55A-41A3-37AC-0693-00300D633200}"/>
              </a:ext>
            </a:extLst>
          </p:cNvPr>
          <p:cNvSpPr/>
          <p:nvPr/>
        </p:nvSpPr>
        <p:spPr>
          <a:xfrm>
            <a:off x="771977" y="-728388"/>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9" name="Freeform 31">
            <a:extLst>
              <a:ext uri="{FF2B5EF4-FFF2-40B4-BE49-F238E27FC236}">
                <a16:creationId xmlns:a16="http://schemas.microsoft.com/office/drawing/2014/main" id="{8D284B11-4B14-8685-6DA8-89D1AD784D2C}"/>
              </a:ext>
            </a:extLst>
          </p:cNvPr>
          <p:cNvSpPr/>
          <p:nvPr/>
        </p:nvSpPr>
        <p:spPr>
          <a:xfrm>
            <a:off x="1902975" y="-866502"/>
            <a:ext cx="256382" cy="336587"/>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98674 w 548640"/>
              <a:gd name="connsiteY0" fmla="*/ 0 h 717858"/>
              <a:gd name="connsiteX1" fmla="*/ 548640 w 548640"/>
              <a:gd name="connsiteY1" fmla="*/ 500144 h 717858"/>
              <a:gd name="connsiteX2" fmla="*/ 513805 w 548640"/>
              <a:gd name="connsiteY2" fmla="*/ 717858 h 717858"/>
              <a:gd name="connsiteX3" fmla="*/ 0 w 548640"/>
              <a:gd name="connsiteY3" fmla="*/ 212761 h 717858"/>
              <a:gd name="connsiteX4" fmla="*/ 298674 w 548640"/>
              <a:gd name="connsiteY4" fmla="*/ 0 h 717858"/>
              <a:gd name="connsiteX0" fmla="*/ 222421 w 548640"/>
              <a:gd name="connsiteY0" fmla="*/ 0 h 603478"/>
              <a:gd name="connsiteX1" fmla="*/ 548640 w 548640"/>
              <a:gd name="connsiteY1" fmla="*/ 385764 h 603478"/>
              <a:gd name="connsiteX2" fmla="*/ 513805 w 548640"/>
              <a:gd name="connsiteY2" fmla="*/ 603478 h 603478"/>
              <a:gd name="connsiteX3" fmla="*/ 0 w 548640"/>
              <a:gd name="connsiteY3" fmla="*/ 98381 h 603478"/>
              <a:gd name="connsiteX4" fmla="*/ 222421 w 548640"/>
              <a:gd name="connsiteY4" fmla="*/ 0 h 603478"/>
              <a:gd name="connsiteX0" fmla="*/ 133457 w 459676"/>
              <a:gd name="connsiteY0" fmla="*/ 0 h 603478"/>
              <a:gd name="connsiteX1" fmla="*/ 459676 w 459676"/>
              <a:gd name="connsiteY1" fmla="*/ 385764 h 603478"/>
              <a:gd name="connsiteX2" fmla="*/ 424841 w 459676"/>
              <a:gd name="connsiteY2" fmla="*/ 603478 h 603478"/>
              <a:gd name="connsiteX3" fmla="*/ 0 w 459676"/>
              <a:gd name="connsiteY3" fmla="*/ 187345 h 603478"/>
              <a:gd name="connsiteX4" fmla="*/ 133457 w 459676"/>
              <a:gd name="connsiteY4" fmla="*/ 0 h 60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676" h="603478">
                <a:moveTo>
                  <a:pt x="133457" y="0"/>
                </a:moveTo>
                <a:lnTo>
                  <a:pt x="459676" y="385764"/>
                </a:lnTo>
                <a:lnTo>
                  <a:pt x="424841" y="603478"/>
                </a:lnTo>
                <a:lnTo>
                  <a:pt x="0" y="187345"/>
                </a:lnTo>
                <a:lnTo>
                  <a:pt x="133457" y="0"/>
                </a:lnTo>
                <a:close/>
              </a:path>
            </a:pathLst>
          </a:custGeom>
          <a:solidFill>
            <a:srgbClr val="00AD56"/>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Freeform 32">
            <a:extLst>
              <a:ext uri="{FF2B5EF4-FFF2-40B4-BE49-F238E27FC236}">
                <a16:creationId xmlns:a16="http://schemas.microsoft.com/office/drawing/2014/main" id="{36BEF289-9A1D-FBCB-36A3-3E7588C36D48}"/>
              </a:ext>
            </a:extLst>
          </p:cNvPr>
          <p:cNvSpPr/>
          <p:nvPr/>
        </p:nvSpPr>
        <p:spPr>
          <a:xfrm>
            <a:off x="1285450" y="-1017957"/>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Freeform 33">
            <a:extLst>
              <a:ext uri="{FF2B5EF4-FFF2-40B4-BE49-F238E27FC236}">
                <a16:creationId xmlns:a16="http://schemas.microsoft.com/office/drawing/2014/main" id="{6AE39505-271B-A138-79CD-F717F0C57AB8}"/>
              </a:ext>
            </a:extLst>
          </p:cNvPr>
          <p:cNvSpPr/>
          <p:nvPr/>
        </p:nvSpPr>
        <p:spPr>
          <a:xfrm>
            <a:off x="8862659" y="-936010"/>
            <a:ext cx="296779" cy="306686"/>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46344 w 548640"/>
              <a:gd name="connsiteY0" fmla="*/ 0 h 639292"/>
              <a:gd name="connsiteX1" fmla="*/ 548640 w 548640"/>
              <a:gd name="connsiteY1" fmla="*/ 421578 h 639292"/>
              <a:gd name="connsiteX2" fmla="*/ 513805 w 548640"/>
              <a:gd name="connsiteY2" fmla="*/ 639292 h 639292"/>
              <a:gd name="connsiteX3" fmla="*/ 0 w 548640"/>
              <a:gd name="connsiteY3" fmla="*/ 134195 h 639292"/>
              <a:gd name="connsiteX4" fmla="*/ 46344 w 548640"/>
              <a:gd name="connsiteY4" fmla="*/ 0 h 639292"/>
              <a:gd name="connsiteX0" fmla="*/ 0 w 502296"/>
              <a:gd name="connsiteY0" fmla="*/ 0 h 639292"/>
              <a:gd name="connsiteX1" fmla="*/ 502296 w 502296"/>
              <a:gd name="connsiteY1" fmla="*/ 421578 h 639292"/>
              <a:gd name="connsiteX2" fmla="*/ 467461 w 502296"/>
              <a:gd name="connsiteY2" fmla="*/ 639292 h 639292"/>
              <a:gd name="connsiteX3" fmla="*/ 33146 w 502296"/>
              <a:gd name="connsiteY3" fmla="*/ 253428 h 639292"/>
              <a:gd name="connsiteX4" fmla="*/ 0 w 502296"/>
              <a:gd name="connsiteY4" fmla="*/ 0 h 639292"/>
              <a:gd name="connsiteX0" fmla="*/ 0 w 532105"/>
              <a:gd name="connsiteY0" fmla="*/ 0 h 639292"/>
              <a:gd name="connsiteX1" fmla="*/ 532105 w 532105"/>
              <a:gd name="connsiteY1" fmla="*/ 371897 h 639292"/>
              <a:gd name="connsiteX2" fmla="*/ 467461 w 532105"/>
              <a:gd name="connsiteY2" fmla="*/ 639292 h 639292"/>
              <a:gd name="connsiteX3" fmla="*/ 33146 w 532105"/>
              <a:gd name="connsiteY3" fmla="*/ 253428 h 639292"/>
              <a:gd name="connsiteX4" fmla="*/ 0 w 532105"/>
              <a:gd name="connsiteY4" fmla="*/ 0 h 639292"/>
              <a:gd name="connsiteX0" fmla="*/ 0 w 532105"/>
              <a:gd name="connsiteY0" fmla="*/ 0 h 549868"/>
              <a:gd name="connsiteX1" fmla="*/ 532105 w 532105"/>
              <a:gd name="connsiteY1" fmla="*/ 371897 h 549868"/>
              <a:gd name="connsiteX2" fmla="*/ 487332 w 532105"/>
              <a:gd name="connsiteY2" fmla="*/ 549868 h 549868"/>
              <a:gd name="connsiteX3" fmla="*/ 33146 w 532105"/>
              <a:gd name="connsiteY3" fmla="*/ 253428 h 549868"/>
              <a:gd name="connsiteX4" fmla="*/ 0 w 532105"/>
              <a:gd name="connsiteY4" fmla="*/ 0 h 54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105" h="549868">
                <a:moveTo>
                  <a:pt x="0" y="0"/>
                </a:moveTo>
                <a:lnTo>
                  <a:pt x="532105" y="371897"/>
                </a:lnTo>
                <a:lnTo>
                  <a:pt x="487332" y="549868"/>
                </a:lnTo>
                <a:lnTo>
                  <a:pt x="33146" y="253428"/>
                </a:lnTo>
                <a:lnTo>
                  <a:pt x="0" y="0"/>
                </a:lnTo>
                <a:close/>
              </a:path>
            </a:pathLst>
          </a:custGeom>
          <a:solidFill>
            <a:srgbClr val="7DCCF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Freeform 34">
            <a:extLst>
              <a:ext uri="{FF2B5EF4-FFF2-40B4-BE49-F238E27FC236}">
                <a16:creationId xmlns:a16="http://schemas.microsoft.com/office/drawing/2014/main" id="{C26BDC45-7112-436D-ED4F-3B7B7E2CD6F9}"/>
              </a:ext>
            </a:extLst>
          </p:cNvPr>
          <p:cNvSpPr/>
          <p:nvPr/>
        </p:nvSpPr>
        <p:spPr>
          <a:xfrm>
            <a:off x="8251371" y="-583038"/>
            <a:ext cx="306001" cy="301144"/>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640" h="539931">
                <a:moveTo>
                  <a:pt x="235131" y="0"/>
                </a:moveTo>
                <a:lnTo>
                  <a:pt x="548640" y="322217"/>
                </a:lnTo>
                <a:lnTo>
                  <a:pt x="513805" y="539931"/>
                </a:lnTo>
                <a:lnTo>
                  <a:pt x="0" y="34834"/>
                </a:lnTo>
                <a:lnTo>
                  <a:pt x="235131" y="0"/>
                </a:lnTo>
                <a:close/>
              </a:path>
            </a:pathLst>
          </a:custGeom>
          <a:solidFill>
            <a:srgbClr val="D13438"/>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3" name="Freeform 35">
            <a:extLst>
              <a:ext uri="{FF2B5EF4-FFF2-40B4-BE49-F238E27FC236}">
                <a16:creationId xmlns:a16="http://schemas.microsoft.com/office/drawing/2014/main" id="{F055191D-D0E0-F52D-6715-60873EB425F4}"/>
              </a:ext>
            </a:extLst>
          </p:cNvPr>
          <p:cNvSpPr/>
          <p:nvPr/>
        </p:nvSpPr>
        <p:spPr>
          <a:xfrm>
            <a:off x="4105728" y="-929273"/>
            <a:ext cx="296779" cy="306686"/>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46344 w 548640"/>
              <a:gd name="connsiteY0" fmla="*/ 0 h 639292"/>
              <a:gd name="connsiteX1" fmla="*/ 548640 w 548640"/>
              <a:gd name="connsiteY1" fmla="*/ 421578 h 639292"/>
              <a:gd name="connsiteX2" fmla="*/ 513805 w 548640"/>
              <a:gd name="connsiteY2" fmla="*/ 639292 h 639292"/>
              <a:gd name="connsiteX3" fmla="*/ 0 w 548640"/>
              <a:gd name="connsiteY3" fmla="*/ 134195 h 639292"/>
              <a:gd name="connsiteX4" fmla="*/ 46344 w 548640"/>
              <a:gd name="connsiteY4" fmla="*/ 0 h 639292"/>
              <a:gd name="connsiteX0" fmla="*/ 0 w 502296"/>
              <a:gd name="connsiteY0" fmla="*/ 0 h 639292"/>
              <a:gd name="connsiteX1" fmla="*/ 502296 w 502296"/>
              <a:gd name="connsiteY1" fmla="*/ 421578 h 639292"/>
              <a:gd name="connsiteX2" fmla="*/ 467461 w 502296"/>
              <a:gd name="connsiteY2" fmla="*/ 639292 h 639292"/>
              <a:gd name="connsiteX3" fmla="*/ 33146 w 502296"/>
              <a:gd name="connsiteY3" fmla="*/ 253428 h 639292"/>
              <a:gd name="connsiteX4" fmla="*/ 0 w 502296"/>
              <a:gd name="connsiteY4" fmla="*/ 0 h 639292"/>
              <a:gd name="connsiteX0" fmla="*/ 0 w 532105"/>
              <a:gd name="connsiteY0" fmla="*/ 0 h 639292"/>
              <a:gd name="connsiteX1" fmla="*/ 532105 w 532105"/>
              <a:gd name="connsiteY1" fmla="*/ 371897 h 639292"/>
              <a:gd name="connsiteX2" fmla="*/ 467461 w 532105"/>
              <a:gd name="connsiteY2" fmla="*/ 639292 h 639292"/>
              <a:gd name="connsiteX3" fmla="*/ 33146 w 532105"/>
              <a:gd name="connsiteY3" fmla="*/ 253428 h 639292"/>
              <a:gd name="connsiteX4" fmla="*/ 0 w 532105"/>
              <a:gd name="connsiteY4" fmla="*/ 0 h 639292"/>
              <a:gd name="connsiteX0" fmla="*/ 0 w 532105"/>
              <a:gd name="connsiteY0" fmla="*/ 0 h 549868"/>
              <a:gd name="connsiteX1" fmla="*/ 532105 w 532105"/>
              <a:gd name="connsiteY1" fmla="*/ 371897 h 549868"/>
              <a:gd name="connsiteX2" fmla="*/ 487332 w 532105"/>
              <a:gd name="connsiteY2" fmla="*/ 549868 h 549868"/>
              <a:gd name="connsiteX3" fmla="*/ 33146 w 532105"/>
              <a:gd name="connsiteY3" fmla="*/ 253428 h 549868"/>
              <a:gd name="connsiteX4" fmla="*/ 0 w 532105"/>
              <a:gd name="connsiteY4" fmla="*/ 0 h 54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105" h="549868">
                <a:moveTo>
                  <a:pt x="0" y="0"/>
                </a:moveTo>
                <a:lnTo>
                  <a:pt x="532105" y="371897"/>
                </a:lnTo>
                <a:lnTo>
                  <a:pt x="487332" y="549868"/>
                </a:lnTo>
                <a:lnTo>
                  <a:pt x="33146" y="253428"/>
                </a:lnTo>
                <a:lnTo>
                  <a:pt x="0" y="0"/>
                </a:lnTo>
                <a:close/>
              </a:path>
            </a:pathLst>
          </a:custGeom>
          <a:solidFill>
            <a:srgbClr val="7DCCF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4" name="Freeform 36">
            <a:extLst>
              <a:ext uri="{FF2B5EF4-FFF2-40B4-BE49-F238E27FC236}">
                <a16:creationId xmlns:a16="http://schemas.microsoft.com/office/drawing/2014/main" id="{BDBF3D4E-D7D7-E2B4-D894-B92F584A82DB}"/>
              </a:ext>
            </a:extLst>
          </p:cNvPr>
          <p:cNvSpPr/>
          <p:nvPr/>
        </p:nvSpPr>
        <p:spPr>
          <a:xfrm>
            <a:off x="5095262" y="-1218842"/>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5" name="Freeform 37">
            <a:extLst>
              <a:ext uri="{FF2B5EF4-FFF2-40B4-BE49-F238E27FC236}">
                <a16:creationId xmlns:a16="http://schemas.microsoft.com/office/drawing/2014/main" id="{DD99E6D9-D69A-52A5-1FB2-135637185566}"/>
              </a:ext>
            </a:extLst>
          </p:cNvPr>
          <p:cNvSpPr/>
          <p:nvPr/>
        </p:nvSpPr>
        <p:spPr>
          <a:xfrm>
            <a:off x="4620693" y="-1248964"/>
            <a:ext cx="256382" cy="336587"/>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98674 w 548640"/>
              <a:gd name="connsiteY0" fmla="*/ 0 h 717858"/>
              <a:gd name="connsiteX1" fmla="*/ 548640 w 548640"/>
              <a:gd name="connsiteY1" fmla="*/ 500144 h 717858"/>
              <a:gd name="connsiteX2" fmla="*/ 513805 w 548640"/>
              <a:gd name="connsiteY2" fmla="*/ 717858 h 717858"/>
              <a:gd name="connsiteX3" fmla="*/ 0 w 548640"/>
              <a:gd name="connsiteY3" fmla="*/ 212761 h 717858"/>
              <a:gd name="connsiteX4" fmla="*/ 298674 w 548640"/>
              <a:gd name="connsiteY4" fmla="*/ 0 h 717858"/>
              <a:gd name="connsiteX0" fmla="*/ 222421 w 548640"/>
              <a:gd name="connsiteY0" fmla="*/ 0 h 603478"/>
              <a:gd name="connsiteX1" fmla="*/ 548640 w 548640"/>
              <a:gd name="connsiteY1" fmla="*/ 385764 h 603478"/>
              <a:gd name="connsiteX2" fmla="*/ 513805 w 548640"/>
              <a:gd name="connsiteY2" fmla="*/ 603478 h 603478"/>
              <a:gd name="connsiteX3" fmla="*/ 0 w 548640"/>
              <a:gd name="connsiteY3" fmla="*/ 98381 h 603478"/>
              <a:gd name="connsiteX4" fmla="*/ 222421 w 548640"/>
              <a:gd name="connsiteY4" fmla="*/ 0 h 603478"/>
              <a:gd name="connsiteX0" fmla="*/ 133457 w 459676"/>
              <a:gd name="connsiteY0" fmla="*/ 0 h 603478"/>
              <a:gd name="connsiteX1" fmla="*/ 459676 w 459676"/>
              <a:gd name="connsiteY1" fmla="*/ 385764 h 603478"/>
              <a:gd name="connsiteX2" fmla="*/ 424841 w 459676"/>
              <a:gd name="connsiteY2" fmla="*/ 603478 h 603478"/>
              <a:gd name="connsiteX3" fmla="*/ 0 w 459676"/>
              <a:gd name="connsiteY3" fmla="*/ 187345 h 603478"/>
              <a:gd name="connsiteX4" fmla="*/ 133457 w 459676"/>
              <a:gd name="connsiteY4" fmla="*/ 0 h 60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676" h="603478">
                <a:moveTo>
                  <a:pt x="133457" y="0"/>
                </a:moveTo>
                <a:lnTo>
                  <a:pt x="459676" y="385764"/>
                </a:lnTo>
                <a:lnTo>
                  <a:pt x="424841" y="603478"/>
                </a:lnTo>
                <a:lnTo>
                  <a:pt x="0" y="187345"/>
                </a:lnTo>
                <a:lnTo>
                  <a:pt x="133457" y="0"/>
                </a:lnTo>
                <a:close/>
              </a:path>
            </a:pathLst>
          </a:custGeom>
          <a:solidFill>
            <a:srgbClr val="00AD56"/>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6" name="Freeform 38">
            <a:extLst>
              <a:ext uri="{FF2B5EF4-FFF2-40B4-BE49-F238E27FC236}">
                <a16:creationId xmlns:a16="http://schemas.microsoft.com/office/drawing/2014/main" id="{C57EBB76-A6F4-AF50-9CB7-60D614F136B8}"/>
              </a:ext>
            </a:extLst>
          </p:cNvPr>
          <p:cNvSpPr/>
          <p:nvPr/>
        </p:nvSpPr>
        <p:spPr>
          <a:xfrm>
            <a:off x="2838521" y="-1158156"/>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7" name="Freeform 39">
            <a:extLst>
              <a:ext uri="{FF2B5EF4-FFF2-40B4-BE49-F238E27FC236}">
                <a16:creationId xmlns:a16="http://schemas.microsoft.com/office/drawing/2014/main" id="{901647AD-AB4E-5C91-595F-ABF97A396C65}"/>
              </a:ext>
            </a:extLst>
          </p:cNvPr>
          <p:cNvSpPr/>
          <p:nvPr/>
        </p:nvSpPr>
        <p:spPr>
          <a:xfrm>
            <a:off x="3969519" y="-1296270"/>
            <a:ext cx="256382" cy="336587"/>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98674 w 548640"/>
              <a:gd name="connsiteY0" fmla="*/ 0 h 717858"/>
              <a:gd name="connsiteX1" fmla="*/ 548640 w 548640"/>
              <a:gd name="connsiteY1" fmla="*/ 500144 h 717858"/>
              <a:gd name="connsiteX2" fmla="*/ 513805 w 548640"/>
              <a:gd name="connsiteY2" fmla="*/ 717858 h 717858"/>
              <a:gd name="connsiteX3" fmla="*/ 0 w 548640"/>
              <a:gd name="connsiteY3" fmla="*/ 212761 h 717858"/>
              <a:gd name="connsiteX4" fmla="*/ 298674 w 548640"/>
              <a:gd name="connsiteY4" fmla="*/ 0 h 717858"/>
              <a:gd name="connsiteX0" fmla="*/ 222421 w 548640"/>
              <a:gd name="connsiteY0" fmla="*/ 0 h 603478"/>
              <a:gd name="connsiteX1" fmla="*/ 548640 w 548640"/>
              <a:gd name="connsiteY1" fmla="*/ 385764 h 603478"/>
              <a:gd name="connsiteX2" fmla="*/ 513805 w 548640"/>
              <a:gd name="connsiteY2" fmla="*/ 603478 h 603478"/>
              <a:gd name="connsiteX3" fmla="*/ 0 w 548640"/>
              <a:gd name="connsiteY3" fmla="*/ 98381 h 603478"/>
              <a:gd name="connsiteX4" fmla="*/ 222421 w 548640"/>
              <a:gd name="connsiteY4" fmla="*/ 0 h 603478"/>
              <a:gd name="connsiteX0" fmla="*/ 133457 w 459676"/>
              <a:gd name="connsiteY0" fmla="*/ 0 h 603478"/>
              <a:gd name="connsiteX1" fmla="*/ 459676 w 459676"/>
              <a:gd name="connsiteY1" fmla="*/ 385764 h 603478"/>
              <a:gd name="connsiteX2" fmla="*/ 424841 w 459676"/>
              <a:gd name="connsiteY2" fmla="*/ 603478 h 603478"/>
              <a:gd name="connsiteX3" fmla="*/ 0 w 459676"/>
              <a:gd name="connsiteY3" fmla="*/ 187345 h 603478"/>
              <a:gd name="connsiteX4" fmla="*/ 133457 w 459676"/>
              <a:gd name="connsiteY4" fmla="*/ 0 h 60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676" h="603478">
                <a:moveTo>
                  <a:pt x="133457" y="0"/>
                </a:moveTo>
                <a:lnTo>
                  <a:pt x="459676" y="385764"/>
                </a:lnTo>
                <a:lnTo>
                  <a:pt x="424841" y="603478"/>
                </a:lnTo>
                <a:lnTo>
                  <a:pt x="0" y="187345"/>
                </a:lnTo>
                <a:lnTo>
                  <a:pt x="133457" y="0"/>
                </a:lnTo>
                <a:close/>
              </a:path>
            </a:pathLst>
          </a:custGeom>
          <a:solidFill>
            <a:srgbClr val="00AD56"/>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8" name="Freeform 40">
            <a:extLst>
              <a:ext uri="{FF2B5EF4-FFF2-40B4-BE49-F238E27FC236}">
                <a16:creationId xmlns:a16="http://schemas.microsoft.com/office/drawing/2014/main" id="{613078ED-AB1F-D25D-AEC9-6CEB3D71CCEA}"/>
              </a:ext>
            </a:extLst>
          </p:cNvPr>
          <p:cNvSpPr/>
          <p:nvPr/>
        </p:nvSpPr>
        <p:spPr>
          <a:xfrm>
            <a:off x="3351994" y="-1447725"/>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9" name="Freeform 41">
            <a:extLst>
              <a:ext uri="{FF2B5EF4-FFF2-40B4-BE49-F238E27FC236}">
                <a16:creationId xmlns:a16="http://schemas.microsoft.com/office/drawing/2014/main" id="{2DF3FEE7-2C91-F337-5BC5-7EDE7B9EC070}"/>
              </a:ext>
            </a:extLst>
          </p:cNvPr>
          <p:cNvSpPr/>
          <p:nvPr/>
        </p:nvSpPr>
        <p:spPr>
          <a:xfrm>
            <a:off x="6327406" y="-815749"/>
            <a:ext cx="398150" cy="230260"/>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35131 w 713857"/>
              <a:gd name="connsiteY0" fmla="*/ 0 h 539931"/>
              <a:gd name="connsiteX1" fmla="*/ 713857 w 713857"/>
              <a:gd name="connsiteY1" fmla="*/ 385762 h 539931"/>
              <a:gd name="connsiteX2" fmla="*/ 513805 w 713857"/>
              <a:gd name="connsiteY2" fmla="*/ 539931 h 539931"/>
              <a:gd name="connsiteX3" fmla="*/ 0 w 713857"/>
              <a:gd name="connsiteY3" fmla="*/ 34834 h 539931"/>
              <a:gd name="connsiteX4" fmla="*/ 235131 w 713857"/>
              <a:gd name="connsiteY4" fmla="*/ 0 h 539931"/>
              <a:gd name="connsiteX0" fmla="*/ 235131 w 713857"/>
              <a:gd name="connsiteY0" fmla="*/ 0 h 438259"/>
              <a:gd name="connsiteX1" fmla="*/ 713857 w 713857"/>
              <a:gd name="connsiteY1" fmla="*/ 385762 h 438259"/>
              <a:gd name="connsiteX2" fmla="*/ 462968 w 713857"/>
              <a:gd name="connsiteY2" fmla="*/ 438259 h 438259"/>
              <a:gd name="connsiteX3" fmla="*/ 0 w 713857"/>
              <a:gd name="connsiteY3" fmla="*/ 34834 h 438259"/>
              <a:gd name="connsiteX4" fmla="*/ 235131 w 713857"/>
              <a:gd name="connsiteY4" fmla="*/ 0 h 438259"/>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9416 h 412841"/>
              <a:gd name="connsiteX4" fmla="*/ 374930 w 713857"/>
              <a:gd name="connsiteY4" fmla="*/ 0 h 412841"/>
              <a:gd name="connsiteX0" fmla="*/ 374930 w 713857"/>
              <a:gd name="connsiteY0" fmla="*/ 0 h 412841"/>
              <a:gd name="connsiteX1" fmla="*/ 713857 w 713857"/>
              <a:gd name="connsiteY1" fmla="*/ 360344 h 412841"/>
              <a:gd name="connsiteX2" fmla="*/ 462968 w 713857"/>
              <a:gd name="connsiteY2" fmla="*/ 412841 h 412841"/>
              <a:gd name="connsiteX3" fmla="*/ 0 w 713857"/>
              <a:gd name="connsiteY3" fmla="*/ 111088 h 412841"/>
              <a:gd name="connsiteX4" fmla="*/ 374930 w 713857"/>
              <a:gd name="connsiteY4" fmla="*/ 0 h 412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57" h="412841">
                <a:moveTo>
                  <a:pt x="374930" y="0"/>
                </a:moveTo>
                <a:lnTo>
                  <a:pt x="713857" y="360344"/>
                </a:lnTo>
                <a:lnTo>
                  <a:pt x="462968" y="412841"/>
                </a:lnTo>
                <a:lnTo>
                  <a:pt x="0" y="111088"/>
                </a:lnTo>
                <a:lnTo>
                  <a:pt x="374930" y="0"/>
                </a:lnTo>
                <a:close/>
              </a:path>
            </a:pathLst>
          </a:custGeom>
          <a:solidFill>
            <a:srgbClr val="FCE100"/>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0" name="Freeform 42">
            <a:extLst>
              <a:ext uri="{FF2B5EF4-FFF2-40B4-BE49-F238E27FC236}">
                <a16:creationId xmlns:a16="http://schemas.microsoft.com/office/drawing/2014/main" id="{FC05EEAC-CCDA-094D-7948-AA9F500AF803}"/>
              </a:ext>
            </a:extLst>
          </p:cNvPr>
          <p:cNvSpPr/>
          <p:nvPr/>
        </p:nvSpPr>
        <p:spPr>
          <a:xfrm>
            <a:off x="6651569" y="-1149012"/>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1" name="Freeform 43">
            <a:extLst>
              <a:ext uri="{FF2B5EF4-FFF2-40B4-BE49-F238E27FC236}">
                <a16:creationId xmlns:a16="http://schemas.microsoft.com/office/drawing/2014/main" id="{576D4007-C1C6-5FC7-BE07-A9C662E8C7F2}"/>
              </a:ext>
            </a:extLst>
          </p:cNvPr>
          <p:cNvSpPr/>
          <p:nvPr/>
        </p:nvSpPr>
        <p:spPr>
          <a:xfrm>
            <a:off x="7812146" y="-1154392"/>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2" name="Freeform 44">
            <a:extLst>
              <a:ext uri="{FF2B5EF4-FFF2-40B4-BE49-F238E27FC236}">
                <a16:creationId xmlns:a16="http://schemas.microsoft.com/office/drawing/2014/main" id="{561EBE6D-BBC0-FEA7-B1B4-4D019FD1D2B4}"/>
              </a:ext>
            </a:extLst>
          </p:cNvPr>
          <p:cNvSpPr/>
          <p:nvPr/>
        </p:nvSpPr>
        <p:spPr>
          <a:xfrm>
            <a:off x="6255839" y="-1291230"/>
            <a:ext cx="296779" cy="306686"/>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46344 w 548640"/>
              <a:gd name="connsiteY0" fmla="*/ 0 h 639292"/>
              <a:gd name="connsiteX1" fmla="*/ 548640 w 548640"/>
              <a:gd name="connsiteY1" fmla="*/ 421578 h 639292"/>
              <a:gd name="connsiteX2" fmla="*/ 513805 w 548640"/>
              <a:gd name="connsiteY2" fmla="*/ 639292 h 639292"/>
              <a:gd name="connsiteX3" fmla="*/ 0 w 548640"/>
              <a:gd name="connsiteY3" fmla="*/ 134195 h 639292"/>
              <a:gd name="connsiteX4" fmla="*/ 46344 w 548640"/>
              <a:gd name="connsiteY4" fmla="*/ 0 h 639292"/>
              <a:gd name="connsiteX0" fmla="*/ 0 w 502296"/>
              <a:gd name="connsiteY0" fmla="*/ 0 h 639292"/>
              <a:gd name="connsiteX1" fmla="*/ 502296 w 502296"/>
              <a:gd name="connsiteY1" fmla="*/ 421578 h 639292"/>
              <a:gd name="connsiteX2" fmla="*/ 467461 w 502296"/>
              <a:gd name="connsiteY2" fmla="*/ 639292 h 639292"/>
              <a:gd name="connsiteX3" fmla="*/ 33146 w 502296"/>
              <a:gd name="connsiteY3" fmla="*/ 253428 h 639292"/>
              <a:gd name="connsiteX4" fmla="*/ 0 w 502296"/>
              <a:gd name="connsiteY4" fmla="*/ 0 h 639292"/>
              <a:gd name="connsiteX0" fmla="*/ 0 w 532105"/>
              <a:gd name="connsiteY0" fmla="*/ 0 h 639292"/>
              <a:gd name="connsiteX1" fmla="*/ 532105 w 532105"/>
              <a:gd name="connsiteY1" fmla="*/ 371897 h 639292"/>
              <a:gd name="connsiteX2" fmla="*/ 467461 w 532105"/>
              <a:gd name="connsiteY2" fmla="*/ 639292 h 639292"/>
              <a:gd name="connsiteX3" fmla="*/ 33146 w 532105"/>
              <a:gd name="connsiteY3" fmla="*/ 253428 h 639292"/>
              <a:gd name="connsiteX4" fmla="*/ 0 w 532105"/>
              <a:gd name="connsiteY4" fmla="*/ 0 h 639292"/>
              <a:gd name="connsiteX0" fmla="*/ 0 w 532105"/>
              <a:gd name="connsiteY0" fmla="*/ 0 h 549868"/>
              <a:gd name="connsiteX1" fmla="*/ 532105 w 532105"/>
              <a:gd name="connsiteY1" fmla="*/ 371897 h 549868"/>
              <a:gd name="connsiteX2" fmla="*/ 487332 w 532105"/>
              <a:gd name="connsiteY2" fmla="*/ 549868 h 549868"/>
              <a:gd name="connsiteX3" fmla="*/ 33146 w 532105"/>
              <a:gd name="connsiteY3" fmla="*/ 253428 h 549868"/>
              <a:gd name="connsiteX4" fmla="*/ 0 w 532105"/>
              <a:gd name="connsiteY4" fmla="*/ 0 h 54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105" h="549868">
                <a:moveTo>
                  <a:pt x="0" y="0"/>
                </a:moveTo>
                <a:lnTo>
                  <a:pt x="532105" y="371897"/>
                </a:lnTo>
                <a:lnTo>
                  <a:pt x="487332" y="549868"/>
                </a:lnTo>
                <a:lnTo>
                  <a:pt x="33146" y="253428"/>
                </a:lnTo>
                <a:lnTo>
                  <a:pt x="0" y="0"/>
                </a:lnTo>
                <a:close/>
              </a:path>
            </a:pathLst>
          </a:custGeom>
          <a:solidFill>
            <a:srgbClr val="7DCCF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3" name="Freeform 45">
            <a:extLst>
              <a:ext uri="{FF2B5EF4-FFF2-40B4-BE49-F238E27FC236}">
                <a16:creationId xmlns:a16="http://schemas.microsoft.com/office/drawing/2014/main" id="{335B986A-EA59-46A7-DF59-B6E3D16F2774}"/>
              </a:ext>
            </a:extLst>
          </p:cNvPr>
          <p:cNvSpPr/>
          <p:nvPr/>
        </p:nvSpPr>
        <p:spPr>
          <a:xfrm>
            <a:off x="7206845" y="-1538533"/>
            <a:ext cx="352299" cy="289569"/>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89862 w 548640"/>
              <a:gd name="connsiteY0" fmla="*/ 0 h 674824"/>
              <a:gd name="connsiteX1" fmla="*/ 548640 w 548640"/>
              <a:gd name="connsiteY1" fmla="*/ 457110 h 674824"/>
              <a:gd name="connsiteX2" fmla="*/ 513805 w 548640"/>
              <a:gd name="connsiteY2" fmla="*/ 674824 h 674824"/>
              <a:gd name="connsiteX3" fmla="*/ 0 w 548640"/>
              <a:gd name="connsiteY3" fmla="*/ 169727 h 674824"/>
              <a:gd name="connsiteX4" fmla="*/ 89862 w 548640"/>
              <a:gd name="connsiteY4" fmla="*/ 0 h 674824"/>
              <a:gd name="connsiteX0" fmla="*/ 89862 w 631649"/>
              <a:gd name="connsiteY0" fmla="*/ 0 h 674824"/>
              <a:gd name="connsiteX1" fmla="*/ 631649 w 631649"/>
              <a:gd name="connsiteY1" fmla="*/ 405228 h 674824"/>
              <a:gd name="connsiteX2" fmla="*/ 513805 w 631649"/>
              <a:gd name="connsiteY2" fmla="*/ 674824 h 674824"/>
              <a:gd name="connsiteX3" fmla="*/ 0 w 631649"/>
              <a:gd name="connsiteY3" fmla="*/ 169727 h 674824"/>
              <a:gd name="connsiteX4" fmla="*/ 89862 w 631649"/>
              <a:gd name="connsiteY4" fmla="*/ 0 h 674824"/>
              <a:gd name="connsiteX0" fmla="*/ 89862 w 631649"/>
              <a:gd name="connsiteY0" fmla="*/ 0 h 519178"/>
              <a:gd name="connsiteX1" fmla="*/ 631649 w 631649"/>
              <a:gd name="connsiteY1" fmla="*/ 405228 h 519178"/>
              <a:gd name="connsiteX2" fmla="*/ 461923 w 631649"/>
              <a:gd name="connsiteY2" fmla="*/ 519178 h 519178"/>
              <a:gd name="connsiteX3" fmla="*/ 0 w 631649"/>
              <a:gd name="connsiteY3" fmla="*/ 169727 h 519178"/>
              <a:gd name="connsiteX4" fmla="*/ 89862 w 631649"/>
              <a:gd name="connsiteY4" fmla="*/ 0 h 519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649" h="519178">
                <a:moveTo>
                  <a:pt x="89862" y="0"/>
                </a:moveTo>
                <a:lnTo>
                  <a:pt x="631649" y="405228"/>
                </a:lnTo>
                <a:lnTo>
                  <a:pt x="461923" y="519178"/>
                </a:lnTo>
                <a:lnTo>
                  <a:pt x="0" y="169727"/>
                </a:lnTo>
                <a:lnTo>
                  <a:pt x="89862" y="0"/>
                </a:lnTo>
                <a:close/>
              </a:path>
            </a:pathLst>
          </a:custGeom>
          <a:solidFill>
            <a:srgbClr val="DA3B0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4" name="Freeform 46">
            <a:extLst>
              <a:ext uri="{FF2B5EF4-FFF2-40B4-BE49-F238E27FC236}">
                <a16:creationId xmlns:a16="http://schemas.microsoft.com/office/drawing/2014/main" id="{D456E1A7-CA9B-82D4-9093-532E7C1BF505}"/>
              </a:ext>
            </a:extLst>
          </p:cNvPr>
          <p:cNvSpPr/>
          <p:nvPr/>
        </p:nvSpPr>
        <p:spPr>
          <a:xfrm>
            <a:off x="5755059" y="-1186542"/>
            <a:ext cx="306001" cy="301144"/>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640" h="539931">
                <a:moveTo>
                  <a:pt x="235131" y="0"/>
                </a:moveTo>
                <a:lnTo>
                  <a:pt x="548640" y="322217"/>
                </a:lnTo>
                <a:lnTo>
                  <a:pt x="513805" y="539931"/>
                </a:lnTo>
                <a:lnTo>
                  <a:pt x="0" y="34834"/>
                </a:lnTo>
                <a:lnTo>
                  <a:pt x="235131" y="0"/>
                </a:lnTo>
                <a:close/>
              </a:path>
            </a:pathLst>
          </a:custGeom>
          <a:solidFill>
            <a:srgbClr val="D13438"/>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5" name="Freeform 47">
            <a:extLst>
              <a:ext uri="{FF2B5EF4-FFF2-40B4-BE49-F238E27FC236}">
                <a16:creationId xmlns:a16="http://schemas.microsoft.com/office/drawing/2014/main" id="{88DC31E9-7E4C-1B9B-79E2-B9054868D86C}"/>
              </a:ext>
            </a:extLst>
          </p:cNvPr>
          <p:cNvSpPr/>
          <p:nvPr/>
        </p:nvSpPr>
        <p:spPr>
          <a:xfrm>
            <a:off x="8852078" y="-1402307"/>
            <a:ext cx="296779" cy="306686"/>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46344 w 548640"/>
              <a:gd name="connsiteY0" fmla="*/ 0 h 639292"/>
              <a:gd name="connsiteX1" fmla="*/ 548640 w 548640"/>
              <a:gd name="connsiteY1" fmla="*/ 421578 h 639292"/>
              <a:gd name="connsiteX2" fmla="*/ 513805 w 548640"/>
              <a:gd name="connsiteY2" fmla="*/ 639292 h 639292"/>
              <a:gd name="connsiteX3" fmla="*/ 0 w 548640"/>
              <a:gd name="connsiteY3" fmla="*/ 134195 h 639292"/>
              <a:gd name="connsiteX4" fmla="*/ 46344 w 548640"/>
              <a:gd name="connsiteY4" fmla="*/ 0 h 639292"/>
              <a:gd name="connsiteX0" fmla="*/ 0 w 502296"/>
              <a:gd name="connsiteY0" fmla="*/ 0 h 639292"/>
              <a:gd name="connsiteX1" fmla="*/ 502296 w 502296"/>
              <a:gd name="connsiteY1" fmla="*/ 421578 h 639292"/>
              <a:gd name="connsiteX2" fmla="*/ 467461 w 502296"/>
              <a:gd name="connsiteY2" fmla="*/ 639292 h 639292"/>
              <a:gd name="connsiteX3" fmla="*/ 33146 w 502296"/>
              <a:gd name="connsiteY3" fmla="*/ 253428 h 639292"/>
              <a:gd name="connsiteX4" fmla="*/ 0 w 502296"/>
              <a:gd name="connsiteY4" fmla="*/ 0 h 639292"/>
              <a:gd name="connsiteX0" fmla="*/ 0 w 532105"/>
              <a:gd name="connsiteY0" fmla="*/ 0 h 639292"/>
              <a:gd name="connsiteX1" fmla="*/ 532105 w 532105"/>
              <a:gd name="connsiteY1" fmla="*/ 371897 h 639292"/>
              <a:gd name="connsiteX2" fmla="*/ 467461 w 532105"/>
              <a:gd name="connsiteY2" fmla="*/ 639292 h 639292"/>
              <a:gd name="connsiteX3" fmla="*/ 33146 w 532105"/>
              <a:gd name="connsiteY3" fmla="*/ 253428 h 639292"/>
              <a:gd name="connsiteX4" fmla="*/ 0 w 532105"/>
              <a:gd name="connsiteY4" fmla="*/ 0 h 639292"/>
              <a:gd name="connsiteX0" fmla="*/ 0 w 532105"/>
              <a:gd name="connsiteY0" fmla="*/ 0 h 549868"/>
              <a:gd name="connsiteX1" fmla="*/ 532105 w 532105"/>
              <a:gd name="connsiteY1" fmla="*/ 371897 h 549868"/>
              <a:gd name="connsiteX2" fmla="*/ 487332 w 532105"/>
              <a:gd name="connsiteY2" fmla="*/ 549868 h 549868"/>
              <a:gd name="connsiteX3" fmla="*/ 33146 w 532105"/>
              <a:gd name="connsiteY3" fmla="*/ 253428 h 549868"/>
              <a:gd name="connsiteX4" fmla="*/ 0 w 532105"/>
              <a:gd name="connsiteY4" fmla="*/ 0 h 54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105" h="549868">
                <a:moveTo>
                  <a:pt x="0" y="0"/>
                </a:moveTo>
                <a:lnTo>
                  <a:pt x="532105" y="371897"/>
                </a:lnTo>
                <a:lnTo>
                  <a:pt x="487332" y="549868"/>
                </a:lnTo>
                <a:lnTo>
                  <a:pt x="33146" y="253428"/>
                </a:lnTo>
                <a:lnTo>
                  <a:pt x="0" y="0"/>
                </a:lnTo>
                <a:close/>
              </a:path>
            </a:pathLst>
          </a:custGeom>
          <a:solidFill>
            <a:srgbClr val="7DCCF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6" name="Freeform 48">
            <a:extLst>
              <a:ext uri="{FF2B5EF4-FFF2-40B4-BE49-F238E27FC236}">
                <a16:creationId xmlns:a16="http://schemas.microsoft.com/office/drawing/2014/main" id="{0EC36E4A-EB10-9C9F-C64D-F1924F988A69}"/>
              </a:ext>
            </a:extLst>
          </p:cNvPr>
          <p:cNvSpPr/>
          <p:nvPr/>
        </p:nvSpPr>
        <p:spPr>
          <a:xfrm>
            <a:off x="11143540" y="-1116893"/>
            <a:ext cx="306001" cy="301144"/>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640" h="539931">
                <a:moveTo>
                  <a:pt x="235131" y="0"/>
                </a:moveTo>
                <a:lnTo>
                  <a:pt x="548640" y="322217"/>
                </a:lnTo>
                <a:lnTo>
                  <a:pt x="513805" y="539931"/>
                </a:lnTo>
                <a:lnTo>
                  <a:pt x="0" y="34834"/>
                </a:lnTo>
                <a:lnTo>
                  <a:pt x="235131" y="0"/>
                </a:lnTo>
                <a:close/>
              </a:path>
            </a:pathLst>
          </a:custGeom>
          <a:solidFill>
            <a:srgbClr val="D13438"/>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7" name="Freeform 49">
            <a:extLst>
              <a:ext uri="{FF2B5EF4-FFF2-40B4-BE49-F238E27FC236}">
                <a16:creationId xmlns:a16="http://schemas.microsoft.com/office/drawing/2014/main" id="{48A12E89-B378-CDEB-5BA5-3F301D842609}"/>
              </a:ext>
            </a:extLst>
          </p:cNvPr>
          <p:cNvSpPr/>
          <p:nvPr/>
        </p:nvSpPr>
        <p:spPr>
          <a:xfrm>
            <a:off x="8223429" y="-1477564"/>
            <a:ext cx="256382" cy="336587"/>
          </a:xfrm>
          <a:custGeom>
            <a:avLst/>
            <a:gdLst>
              <a:gd name="connsiteX0" fmla="*/ 235131 w 548640"/>
              <a:gd name="connsiteY0" fmla="*/ 0 h 539931"/>
              <a:gd name="connsiteX1" fmla="*/ 548640 w 548640"/>
              <a:gd name="connsiteY1" fmla="*/ 322217 h 539931"/>
              <a:gd name="connsiteX2" fmla="*/ 513805 w 548640"/>
              <a:gd name="connsiteY2" fmla="*/ 539931 h 539931"/>
              <a:gd name="connsiteX3" fmla="*/ 0 w 548640"/>
              <a:gd name="connsiteY3" fmla="*/ 34834 h 539931"/>
              <a:gd name="connsiteX4" fmla="*/ 235131 w 548640"/>
              <a:gd name="connsiteY4" fmla="*/ 0 h 539931"/>
              <a:gd name="connsiteX0" fmla="*/ 298674 w 548640"/>
              <a:gd name="connsiteY0" fmla="*/ 0 h 717858"/>
              <a:gd name="connsiteX1" fmla="*/ 548640 w 548640"/>
              <a:gd name="connsiteY1" fmla="*/ 500144 h 717858"/>
              <a:gd name="connsiteX2" fmla="*/ 513805 w 548640"/>
              <a:gd name="connsiteY2" fmla="*/ 717858 h 717858"/>
              <a:gd name="connsiteX3" fmla="*/ 0 w 548640"/>
              <a:gd name="connsiteY3" fmla="*/ 212761 h 717858"/>
              <a:gd name="connsiteX4" fmla="*/ 298674 w 548640"/>
              <a:gd name="connsiteY4" fmla="*/ 0 h 717858"/>
              <a:gd name="connsiteX0" fmla="*/ 222421 w 548640"/>
              <a:gd name="connsiteY0" fmla="*/ 0 h 603478"/>
              <a:gd name="connsiteX1" fmla="*/ 548640 w 548640"/>
              <a:gd name="connsiteY1" fmla="*/ 385764 h 603478"/>
              <a:gd name="connsiteX2" fmla="*/ 513805 w 548640"/>
              <a:gd name="connsiteY2" fmla="*/ 603478 h 603478"/>
              <a:gd name="connsiteX3" fmla="*/ 0 w 548640"/>
              <a:gd name="connsiteY3" fmla="*/ 98381 h 603478"/>
              <a:gd name="connsiteX4" fmla="*/ 222421 w 548640"/>
              <a:gd name="connsiteY4" fmla="*/ 0 h 603478"/>
              <a:gd name="connsiteX0" fmla="*/ 133457 w 459676"/>
              <a:gd name="connsiteY0" fmla="*/ 0 h 603478"/>
              <a:gd name="connsiteX1" fmla="*/ 459676 w 459676"/>
              <a:gd name="connsiteY1" fmla="*/ 385764 h 603478"/>
              <a:gd name="connsiteX2" fmla="*/ 424841 w 459676"/>
              <a:gd name="connsiteY2" fmla="*/ 603478 h 603478"/>
              <a:gd name="connsiteX3" fmla="*/ 0 w 459676"/>
              <a:gd name="connsiteY3" fmla="*/ 187345 h 603478"/>
              <a:gd name="connsiteX4" fmla="*/ 133457 w 459676"/>
              <a:gd name="connsiteY4" fmla="*/ 0 h 603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676" h="603478">
                <a:moveTo>
                  <a:pt x="133457" y="0"/>
                </a:moveTo>
                <a:lnTo>
                  <a:pt x="459676" y="385764"/>
                </a:lnTo>
                <a:lnTo>
                  <a:pt x="424841" y="603478"/>
                </a:lnTo>
                <a:lnTo>
                  <a:pt x="0" y="187345"/>
                </a:lnTo>
                <a:lnTo>
                  <a:pt x="133457" y="0"/>
                </a:lnTo>
                <a:close/>
              </a:path>
            </a:pathLst>
          </a:custGeom>
          <a:solidFill>
            <a:srgbClr val="00AD56"/>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46CA0F4B-D220-2E63-36DC-8573207B5AB1}"/>
              </a:ext>
            </a:extLst>
          </p:cNvPr>
          <p:cNvSpPr>
            <a:spLocks noGrp="1"/>
          </p:cNvSpPr>
          <p:nvPr>
            <p:ph idx="1"/>
          </p:nvPr>
        </p:nvSpPr>
        <p:spPr>
          <a:xfrm>
            <a:off x="838200" y="2011362"/>
            <a:ext cx="10515600" cy="2835275"/>
          </a:xfrm>
        </p:spPr>
        <p:txBody>
          <a:bodyPr>
            <a:normAutofit/>
          </a:bodyPr>
          <a:lstStyle/>
          <a:p>
            <a:pPr marL="0" indent="0" algn="ctr">
              <a:buNone/>
            </a:pPr>
            <a:r>
              <a:rPr lang="en-US" sz="6000" dirty="0">
                <a:latin typeface="Garamond" panose="02020404030301010803" pitchFamily="18" charset="0"/>
              </a:rPr>
              <a:t>RENTZSCH &amp; GROSS (2015): 1 </a:t>
            </a:r>
          </a:p>
          <a:p>
            <a:pPr algn="ctr"/>
            <a:endParaRPr lang="en-US" sz="6000" dirty="0">
              <a:latin typeface="Garamond" panose="02020404030301010803" pitchFamily="18" charset="0"/>
            </a:endParaRPr>
          </a:p>
          <a:p>
            <a:pPr marL="0" indent="0" algn="ctr">
              <a:buNone/>
            </a:pPr>
            <a:r>
              <a:rPr lang="en-US" sz="6000" dirty="0">
                <a:latin typeface="Garamond" panose="02020404030301010803" pitchFamily="18" charset="0"/>
              </a:rPr>
              <a:t>REPLICATION CRISIS: 0 </a:t>
            </a:r>
          </a:p>
        </p:txBody>
      </p:sp>
    </p:spTree>
    <p:extLst>
      <p:ext uri="{BB962C8B-B14F-4D97-AF65-F5344CB8AC3E}">
        <p14:creationId xmlns:p14="http://schemas.microsoft.com/office/powerpoint/2010/main" val="1819932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1750" fill="hold"/>
                                        <p:tgtEl>
                                          <p:spTgt spid="22"/>
                                        </p:tgtEl>
                                        <p:attrNameLst>
                                          <p:attrName>r</p:attrName>
                                        </p:attrNameLst>
                                      </p:cBhvr>
                                    </p:animRot>
                                  </p:childTnLst>
                                </p:cTn>
                              </p:par>
                              <p:par>
                                <p:cTn id="7" presetID="6" presetClass="emph" presetSubtype="0" repeatCount="indefinite" autoRev="1" fill="hold" grpId="1" nodeType="withEffect">
                                  <p:stCondLst>
                                    <p:cond delay="0"/>
                                  </p:stCondLst>
                                  <p:childTnLst>
                                    <p:animScale>
                                      <p:cBhvr>
                                        <p:cTn id="8" dur="850" fill="hold"/>
                                        <p:tgtEl>
                                          <p:spTgt spid="22"/>
                                        </p:tgtEl>
                                      </p:cBhvr>
                                      <p:by x="0" y="100000"/>
                                    </p:animScale>
                                  </p:childTnLst>
                                </p:cTn>
                              </p:par>
                              <p:par>
                                <p:cTn id="9" presetID="0" presetClass="path" presetSubtype="0" repeatCount="indefinite" fill="hold" grpId="2" nodeType="withEffect">
                                  <p:stCondLst>
                                    <p:cond delay="0"/>
                                  </p:stCondLst>
                                  <p:childTnLst>
                                    <p:animMotion origin="layout" path="M 0 0 C -0.07239 0.13079 -0.14492 0.26181 -0.12994 0.35556 C -0.1151 0.44908 0.08503 0.46482 0.08933 0.56111 C 0.09362 0.65741 -0.0776 0.84005 -0.10429 0.93334 C -0.13099 1.02662 -0.11901 1.31366 -0.0707 1.1213 " pathEditMode="relative" ptsTypes="AAAAA">
                                      <p:cBhvr>
                                        <p:cTn id="10" dur="3770" fill="hold"/>
                                        <p:tgtEl>
                                          <p:spTgt spid="22"/>
                                        </p:tgtEl>
                                        <p:attrNameLst>
                                          <p:attrName>ppt_x</p:attrName>
                                          <p:attrName>ppt_y</p:attrName>
                                        </p:attrNameLst>
                                      </p:cBhvr>
                                    </p:animMotion>
                                  </p:childTnLst>
                                </p:cTn>
                              </p:par>
                              <p:par>
                                <p:cTn id="11" presetID="8" presetClass="emph" presetSubtype="0" repeatCount="indefinite" fill="hold" grpId="0" nodeType="withEffect">
                                  <p:stCondLst>
                                    <p:cond delay="0"/>
                                  </p:stCondLst>
                                  <p:childTnLst>
                                    <p:animRot by="21600000">
                                      <p:cBhvr>
                                        <p:cTn id="12" dur="2150" fill="hold"/>
                                        <p:tgtEl>
                                          <p:spTgt spid="23"/>
                                        </p:tgtEl>
                                        <p:attrNameLst>
                                          <p:attrName>r</p:attrName>
                                        </p:attrNameLst>
                                      </p:cBhvr>
                                    </p:animRot>
                                  </p:childTnLst>
                                </p:cTn>
                              </p:par>
                              <p:par>
                                <p:cTn id="13" presetID="6" presetClass="emph" presetSubtype="0" repeatCount="indefinite" autoRev="1" fill="hold" grpId="1" nodeType="withEffect">
                                  <p:stCondLst>
                                    <p:cond delay="0"/>
                                  </p:stCondLst>
                                  <p:childTnLst>
                                    <p:animScale>
                                      <p:cBhvr>
                                        <p:cTn id="14" dur="450" fill="hold"/>
                                        <p:tgtEl>
                                          <p:spTgt spid="23"/>
                                        </p:tgtEl>
                                      </p:cBhvr>
                                      <p:by x="0" y="100000"/>
                                    </p:animScale>
                                  </p:childTnLst>
                                </p:cTn>
                              </p:par>
                              <p:par>
                                <p:cTn id="15" presetID="0" presetClass="path" presetSubtype="0" repeatCount="indefinite" fill="hold" grpId="2" nodeType="withEffect">
                                  <p:stCondLst>
                                    <p:cond delay="0"/>
                                  </p:stCondLst>
                                  <p:childTnLst>
                                    <p:animMotion origin="layout" path="M -0.00091 -4.81481E-6 C -0.07343 0.13033 -0.03489 0.23311 -0.01302 0.31968 C 0.00196 0.41204 -0.07395 0.50047 -0.06979 0.59676 C -0.06549 0.69283 0.05 0.82801 0.02305 0.92153 C -0.00364 1.01482 -0.07825 1.17755 -0.09661 1.14352 " pathEditMode="relative" rAng="0" ptsTypes="AAAAA">
                                      <p:cBhvr>
                                        <p:cTn id="16" dur="2750" fill="hold"/>
                                        <p:tgtEl>
                                          <p:spTgt spid="23"/>
                                        </p:tgtEl>
                                        <p:attrNameLst>
                                          <p:attrName>ppt_x</p:attrName>
                                          <p:attrName>ppt_y</p:attrName>
                                        </p:attrNameLst>
                                      </p:cBhvr>
                                      <p:rCtr x="-3385" y="57384"/>
                                    </p:animMotion>
                                  </p:childTnLst>
                                </p:cTn>
                              </p:par>
                              <p:par>
                                <p:cTn id="17" presetID="8" presetClass="emph" presetSubtype="0" repeatCount="indefinite" fill="hold" grpId="0" nodeType="withEffect">
                                  <p:stCondLst>
                                    <p:cond delay="0"/>
                                  </p:stCondLst>
                                  <p:childTnLst>
                                    <p:animRot by="21600000">
                                      <p:cBhvr>
                                        <p:cTn id="18" dur="1230" fill="hold"/>
                                        <p:tgtEl>
                                          <p:spTgt spid="24"/>
                                        </p:tgtEl>
                                        <p:attrNameLst>
                                          <p:attrName>r</p:attrName>
                                        </p:attrNameLst>
                                      </p:cBhvr>
                                    </p:animRot>
                                  </p:childTnLst>
                                </p:cTn>
                              </p:par>
                              <p:par>
                                <p:cTn id="19" presetID="6" presetClass="emph" presetSubtype="0" repeatCount="indefinite" autoRev="1" fill="hold" grpId="1" nodeType="withEffect">
                                  <p:stCondLst>
                                    <p:cond delay="0"/>
                                  </p:stCondLst>
                                  <p:childTnLst>
                                    <p:animScale>
                                      <p:cBhvr>
                                        <p:cTn id="20" dur="500" fill="hold"/>
                                        <p:tgtEl>
                                          <p:spTgt spid="24"/>
                                        </p:tgtEl>
                                      </p:cBhvr>
                                      <p:by x="0" y="100000"/>
                                    </p:animScale>
                                  </p:childTnLst>
                                </p:cTn>
                              </p:par>
                              <p:par>
                                <p:cTn id="21" presetID="0" presetClass="path" presetSubtype="0" repeatCount="indefinite" fill="hold" grpId="2" nodeType="withEffect">
                                  <p:stCondLst>
                                    <p:cond delay="0"/>
                                  </p:stCondLst>
                                  <p:childTnLst>
                                    <p:animMotion origin="layout" path="M -0.00052 7.40741E-7 C -0.07305 0.13079 0.09518 0.16481 0.10039 0.28426 C 0.10534 0.40393 0.05781 0.3787 0.06276 0.53102 C 0.07096 0.67731 0.06185 0.83773 0.03516 0.93125 C 0.00846 1.02454 -0.11953 1.31343 -0.07109 1.1213 " pathEditMode="relative" rAng="0" ptsTypes="AAAAA">
                                      <p:cBhvr>
                                        <p:cTn id="22" dur="3200" fill="hold"/>
                                        <p:tgtEl>
                                          <p:spTgt spid="24"/>
                                        </p:tgtEl>
                                        <p:attrNameLst>
                                          <p:attrName>ppt_x</p:attrName>
                                          <p:attrName>ppt_y</p:attrName>
                                        </p:attrNameLst>
                                      </p:cBhvr>
                                      <p:rCtr x="977" y="59282"/>
                                    </p:animMotion>
                                  </p:childTnLst>
                                </p:cTn>
                              </p:par>
                              <p:par>
                                <p:cTn id="23" presetID="8" presetClass="emph" presetSubtype="0" repeatCount="indefinite" fill="hold" grpId="0" nodeType="withEffect">
                                  <p:stCondLst>
                                    <p:cond delay="0"/>
                                  </p:stCondLst>
                                  <p:childTnLst>
                                    <p:animRot by="21600000">
                                      <p:cBhvr>
                                        <p:cTn id="24" dur="2750" fill="hold"/>
                                        <p:tgtEl>
                                          <p:spTgt spid="25"/>
                                        </p:tgtEl>
                                        <p:attrNameLst>
                                          <p:attrName>r</p:attrName>
                                        </p:attrNameLst>
                                      </p:cBhvr>
                                    </p:animRot>
                                  </p:childTnLst>
                                </p:cTn>
                              </p:par>
                              <p:par>
                                <p:cTn id="25" presetID="6" presetClass="emph" presetSubtype="0" repeatCount="indefinite" autoRev="1" fill="hold" grpId="1" nodeType="withEffect">
                                  <p:stCondLst>
                                    <p:cond delay="0"/>
                                  </p:stCondLst>
                                  <p:childTnLst>
                                    <p:animScale>
                                      <p:cBhvr>
                                        <p:cTn id="26" dur="300" fill="hold"/>
                                        <p:tgtEl>
                                          <p:spTgt spid="25"/>
                                        </p:tgtEl>
                                      </p:cBhvr>
                                      <p:by x="0" y="100000"/>
                                    </p:animScale>
                                  </p:childTnLst>
                                </p:cTn>
                              </p:par>
                              <p:par>
                                <p:cTn id="27" presetID="0" presetClass="path" presetSubtype="0" repeatCount="indefinite" fill="hold" grpId="2" nodeType="withEffect">
                                  <p:stCondLst>
                                    <p:cond delay="0"/>
                                  </p:stCondLst>
                                  <p:childTnLst>
                                    <p:animMotion origin="layout" path="M -0.00092 3.7037E-7 C -0.04076 0.13819 -0.04948 0.17731 -0.04727 0.29653 C -0.04493 0.39005 -0.00495 0.4625 -0.00065 0.5588 C 0.00364 0.65463 -0.01589 0.85602 -0.04232 0.94977 C -0.06901 1.04282 -0.07761 1.07454 -0.07097 1.1213 " pathEditMode="relative" rAng="0" ptsTypes="AAAAA">
                                      <p:cBhvr>
                                        <p:cTn id="28" dur="4000" fill="hold"/>
                                        <p:tgtEl>
                                          <p:spTgt spid="25"/>
                                        </p:tgtEl>
                                        <p:attrNameLst>
                                          <p:attrName>ppt_x</p:attrName>
                                          <p:attrName>ppt_y</p:attrName>
                                        </p:attrNameLst>
                                      </p:cBhvr>
                                      <p:rCtr x="-3568" y="56065"/>
                                    </p:animMotion>
                                  </p:childTnLst>
                                </p:cTn>
                              </p:par>
                              <p:par>
                                <p:cTn id="29" presetID="8" presetClass="emph" presetSubtype="0" repeatCount="indefinite" fill="hold" grpId="0" nodeType="withEffect">
                                  <p:stCondLst>
                                    <p:cond delay="0"/>
                                  </p:stCondLst>
                                  <p:childTnLst>
                                    <p:animRot by="21600000">
                                      <p:cBhvr>
                                        <p:cTn id="30" dur="2110" fill="hold"/>
                                        <p:tgtEl>
                                          <p:spTgt spid="26"/>
                                        </p:tgtEl>
                                        <p:attrNameLst>
                                          <p:attrName>r</p:attrName>
                                        </p:attrNameLst>
                                      </p:cBhvr>
                                    </p:animRot>
                                  </p:childTnLst>
                                </p:cTn>
                              </p:par>
                              <p:par>
                                <p:cTn id="31" presetID="6" presetClass="emph" presetSubtype="0" repeatCount="indefinite" autoRev="1" fill="hold" grpId="1" nodeType="withEffect">
                                  <p:stCondLst>
                                    <p:cond delay="0"/>
                                  </p:stCondLst>
                                  <p:childTnLst>
                                    <p:animScale>
                                      <p:cBhvr>
                                        <p:cTn id="32" dur="770" fill="hold"/>
                                        <p:tgtEl>
                                          <p:spTgt spid="26"/>
                                        </p:tgtEl>
                                      </p:cBhvr>
                                      <p:by x="0" y="100000"/>
                                    </p:animScale>
                                  </p:childTnLst>
                                </p:cTn>
                              </p:par>
                              <p:par>
                                <p:cTn id="33" presetID="0" presetClass="path" presetSubtype="0" repeatCount="indefinite" fill="hold" grpId="2" nodeType="withEffect">
                                  <p:stCondLst>
                                    <p:cond delay="0"/>
                                  </p:stCondLst>
                                  <p:childTnLst>
                                    <p:animMotion origin="layout" path="M -0.00039 -1.11111E-6 C -0.07305 0.13079 0.09492 0.19398 0.08359 0.28843 C 0.0724 0.38218 -0.07201 0.4669 -0.06771 0.56343 C -0.0638 0.69005 -0.05456 0.84699 -0.08125 0.94051 C -0.10794 1.0338 -0.11979 1.31343 -0.07122 1.1213 " pathEditMode="relative" rAng="0" ptsTypes="AAAAA">
                                      <p:cBhvr>
                                        <p:cTn id="34" dur="2440" fill="hold"/>
                                        <p:tgtEl>
                                          <p:spTgt spid="26"/>
                                        </p:tgtEl>
                                        <p:attrNameLst>
                                          <p:attrName>ppt_x</p:attrName>
                                          <p:attrName>ppt_y</p:attrName>
                                        </p:attrNameLst>
                                      </p:cBhvr>
                                      <p:rCtr x="-990" y="59352"/>
                                    </p:animMotion>
                                  </p:childTnLst>
                                </p:cTn>
                              </p:par>
                              <p:par>
                                <p:cTn id="35" presetID="8" presetClass="emph" presetSubtype="0" repeatCount="indefinite" fill="hold" grpId="0" nodeType="withEffect">
                                  <p:stCondLst>
                                    <p:cond delay="0"/>
                                  </p:stCondLst>
                                  <p:childTnLst>
                                    <p:animRot by="21600000">
                                      <p:cBhvr>
                                        <p:cTn id="36" dur="2520" fill="hold"/>
                                        <p:tgtEl>
                                          <p:spTgt spid="27"/>
                                        </p:tgtEl>
                                        <p:attrNameLst>
                                          <p:attrName>r</p:attrName>
                                        </p:attrNameLst>
                                      </p:cBhvr>
                                    </p:animRot>
                                  </p:childTnLst>
                                </p:cTn>
                              </p:par>
                              <p:par>
                                <p:cTn id="37" presetID="6" presetClass="emph" presetSubtype="0" repeatCount="indefinite" autoRev="1" fill="hold" grpId="1" nodeType="withEffect">
                                  <p:stCondLst>
                                    <p:cond delay="0"/>
                                  </p:stCondLst>
                                  <p:childTnLst>
                                    <p:animScale>
                                      <p:cBhvr>
                                        <p:cTn id="38" dur="850" fill="hold"/>
                                        <p:tgtEl>
                                          <p:spTgt spid="27"/>
                                        </p:tgtEl>
                                      </p:cBhvr>
                                      <p:by x="0" y="100000"/>
                                    </p:animScale>
                                  </p:childTnLst>
                                </p:cTn>
                              </p:par>
                              <p:par>
                                <p:cTn id="39" presetID="0" presetClass="path" presetSubtype="0" repeatCount="indefinite" fill="hold" grpId="2" nodeType="withEffect">
                                  <p:stCondLst>
                                    <p:cond delay="0"/>
                                  </p:stCondLst>
                                  <p:childTnLst>
                                    <p:animMotion origin="layout" path="M 0 0 C -0.07239 0.13079 -0.14492 0.26181 -0.12994 0.35556 C -0.1151 0.44908 0.08503 0.46482 0.08933 0.56111 C 0.09362 0.65741 -0.0776 0.84005 -0.10429 0.93334 C -0.13099 1.02662 -0.11901 1.31366 -0.0707 1.1213 " pathEditMode="relative" ptsTypes="AAAAA">
                                      <p:cBhvr>
                                        <p:cTn id="40" dur="3640" fill="hold"/>
                                        <p:tgtEl>
                                          <p:spTgt spid="27"/>
                                        </p:tgtEl>
                                        <p:attrNameLst>
                                          <p:attrName>ppt_x</p:attrName>
                                          <p:attrName>ppt_y</p:attrName>
                                        </p:attrNameLst>
                                      </p:cBhvr>
                                    </p:animMotion>
                                  </p:childTnLst>
                                </p:cTn>
                              </p:par>
                              <p:par>
                                <p:cTn id="41" presetID="8" presetClass="emph" presetSubtype="0" repeatCount="indefinite" fill="hold" grpId="0" nodeType="withEffect">
                                  <p:stCondLst>
                                    <p:cond delay="0"/>
                                  </p:stCondLst>
                                  <p:childTnLst>
                                    <p:animRot by="21600000">
                                      <p:cBhvr>
                                        <p:cTn id="42" dur="2500" fill="hold"/>
                                        <p:tgtEl>
                                          <p:spTgt spid="28"/>
                                        </p:tgtEl>
                                        <p:attrNameLst>
                                          <p:attrName>r</p:attrName>
                                        </p:attrNameLst>
                                      </p:cBhvr>
                                    </p:animRot>
                                  </p:childTnLst>
                                </p:cTn>
                              </p:par>
                              <p:par>
                                <p:cTn id="43" presetID="6" presetClass="emph" presetSubtype="0" repeatCount="indefinite" autoRev="1" fill="hold" grpId="1" nodeType="withEffect">
                                  <p:stCondLst>
                                    <p:cond delay="0"/>
                                  </p:stCondLst>
                                  <p:childTnLst>
                                    <p:animScale>
                                      <p:cBhvr>
                                        <p:cTn id="44" dur="880" fill="hold"/>
                                        <p:tgtEl>
                                          <p:spTgt spid="28"/>
                                        </p:tgtEl>
                                      </p:cBhvr>
                                      <p:by x="0" y="100000"/>
                                    </p:animScale>
                                  </p:childTnLst>
                                </p:cTn>
                              </p:par>
                              <p:par>
                                <p:cTn id="45" presetID="0" presetClass="path" presetSubtype="0" repeatCount="indefinite" fill="hold" grpId="2" nodeType="withEffect">
                                  <p:stCondLst>
                                    <p:cond delay="0"/>
                                  </p:stCondLst>
                                  <p:childTnLst>
                                    <p:animMotion origin="layout" path="M -0.00052 7.40741E-7 C -0.07305 0.13079 0.09518 0.16481 0.10039 0.28426 C 0.10534 0.40393 0.05781 0.3787 0.06276 0.53102 C 0.07096 0.67731 0.06185 0.83773 0.03516 0.93125 C 0.00846 1.02454 -0.11953 1.31343 -0.07109 1.1213 " pathEditMode="relative" rAng="0" ptsTypes="AAAAA">
                                      <p:cBhvr>
                                        <p:cTn id="46" dur="2140" fill="hold"/>
                                        <p:tgtEl>
                                          <p:spTgt spid="28"/>
                                        </p:tgtEl>
                                        <p:attrNameLst>
                                          <p:attrName>ppt_x</p:attrName>
                                          <p:attrName>ppt_y</p:attrName>
                                        </p:attrNameLst>
                                      </p:cBhvr>
                                      <p:rCtr x="990" y="59282"/>
                                    </p:animMotion>
                                  </p:childTnLst>
                                </p:cTn>
                              </p:par>
                              <p:par>
                                <p:cTn id="47" presetID="8" presetClass="emph" presetSubtype="0" repeatCount="indefinite" fill="hold" grpId="0" nodeType="withEffect">
                                  <p:stCondLst>
                                    <p:cond delay="0"/>
                                  </p:stCondLst>
                                  <p:childTnLst>
                                    <p:animRot by="21600000">
                                      <p:cBhvr>
                                        <p:cTn id="48" dur="2350" fill="hold"/>
                                        <p:tgtEl>
                                          <p:spTgt spid="29"/>
                                        </p:tgtEl>
                                        <p:attrNameLst>
                                          <p:attrName>r</p:attrName>
                                        </p:attrNameLst>
                                      </p:cBhvr>
                                    </p:animRot>
                                  </p:childTnLst>
                                </p:cTn>
                              </p:par>
                              <p:par>
                                <p:cTn id="49" presetID="6" presetClass="emph" presetSubtype="0" repeatCount="indefinite" autoRev="1" fill="hold" grpId="1" nodeType="withEffect">
                                  <p:stCondLst>
                                    <p:cond delay="0"/>
                                  </p:stCondLst>
                                  <p:childTnLst>
                                    <p:animScale>
                                      <p:cBhvr>
                                        <p:cTn id="50" dur="850" fill="hold"/>
                                        <p:tgtEl>
                                          <p:spTgt spid="29"/>
                                        </p:tgtEl>
                                      </p:cBhvr>
                                      <p:by x="0" y="100000"/>
                                    </p:animScale>
                                  </p:childTnLst>
                                </p:cTn>
                              </p:par>
                              <p:par>
                                <p:cTn id="51" presetID="0" presetClass="path" presetSubtype="0" repeatCount="indefinite" fill="hold" grpId="2" nodeType="withEffect">
                                  <p:stCondLst>
                                    <p:cond delay="0"/>
                                  </p:stCondLst>
                                  <p:childTnLst>
                                    <p:animMotion origin="layout" path="M -0.00091 1.38778E-17 C -0.04075 0.13796 -0.04948 0.17708 -0.04726 0.2963 C -0.04492 0.39005 -0.00495 0.46227 -0.00065 0.55856 C 0.00365 0.65463 -0.01588 0.85579 -0.04232 0.94954 C -0.06901 1.04282 -0.0776 1.07454 -0.07096 1.1213 " pathEditMode="relative" rAng="0" ptsTypes="AAAAA">
                                      <p:cBhvr>
                                        <p:cTn id="52" dur="4950" fill="hold"/>
                                        <p:tgtEl>
                                          <p:spTgt spid="29"/>
                                        </p:tgtEl>
                                        <p:attrNameLst>
                                          <p:attrName>ppt_x</p:attrName>
                                          <p:attrName>ppt_y</p:attrName>
                                        </p:attrNameLst>
                                      </p:cBhvr>
                                      <p:rCtr x="-3581" y="56065"/>
                                    </p:animMotion>
                                  </p:childTnLst>
                                </p:cTn>
                              </p:par>
                              <p:par>
                                <p:cTn id="53" presetID="8" presetClass="emph" presetSubtype="0" repeatCount="indefinite" fill="hold" grpId="0" nodeType="withEffect">
                                  <p:stCondLst>
                                    <p:cond delay="0"/>
                                  </p:stCondLst>
                                  <p:childTnLst>
                                    <p:animRot by="21600000">
                                      <p:cBhvr>
                                        <p:cTn id="54" dur="2160" fill="hold"/>
                                        <p:tgtEl>
                                          <p:spTgt spid="30"/>
                                        </p:tgtEl>
                                        <p:attrNameLst>
                                          <p:attrName>r</p:attrName>
                                        </p:attrNameLst>
                                      </p:cBhvr>
                                    </p:animRot>
                                  </p:childTnLst>
                                </p:cTn>
                              </p:par>
                              <p:par>
                                <p:cTn id="55" presetID="6" presetClass="emph" presetSubtype="0" repeatCount="indefinite" autoRev="1" fill="hold" grpId="1" nodeType="withEffect">
                                  <p:stCondLst>
                                    <p:cond delay="0"/>
                                  </p:stCondLst>
                                  <p:childTnLst>
                                    <p:animScale>
                                      <p:cBhvr>
                                        <p:cTn id="56" dur="730" fill="hold"/>
                                        <p:tgtEl>
                                          <p:spTgt spid="30"/>
                                        </p:tgtEl>
                                      </p:cBhvr>
                                      <p:by x="0" y="100000"/>
                                    </p:animScale>
                                  </p:childTnLst>
                                </p:cTn>
                              </p:par>
                              <p:par>
                                <p:cTn id="57" presetID="0" presetClass="path" presetSubtype="0" repeatCount="indefinite" fill="hold" grpId="2" nodeType="withEffect">
                                  <p:stCondLst>
                                    <p:cond delay="0"/>
                                  </p:stCondLst>
                                  <p:childTnLst>
                                    <p:animMotion origin="layout" path="M -0.00039 -3.33333E-6 C -0.07304 0.13079 0.09493 0.19398 0.0836 0.28843 C 0.0724 0.38218 -0.072 0.4669 -0.0677 0.5632 C -0.0638 0.69005 -0.05455 0.84699 -0.08125 0.94051 C -0.10794 1.0338 -0.11979 1.31343 -0.07122 1.1213 " pathEditMode="relative" rAng="0" ptsTypes="AAAAA">
                                      <p:cBhvr>
                                        <p:cTn id="58" dur="2440" fill="hold"/>
                                        <p:tgtEl>
                                          <p:spTgt spid="30"/>
                                        </p:tgtEl>
                                        <p:attrNameLst>
                                          <p:attrName>ppt_x</p:attrName>
                                          <p:attrName>ppt_y</p:attrName>
                                        </p:attrNameLst>
                                      </p:cBhvr>
                                      <p:rCtr x="-990" y="59352"/>
                                    </p:animMotion>
                                  </p:childTnLst>
                                </p:cTn>
                              </p:par>
                              <p:par>
                                <p:cTn id="59" presetID="8" presetClass="emph" presetSubtype="0" repeatCount="indefinite" fill="hold" grpId="0" nodeType="withEffect">
                                  <p:stCondLst>
                                    <p:cond delay="0"/>
                                  </p:stCondLst>
                                  <p:childTnLst>
                                    <p:animRot by="21600000">
                                      <p:cBhvr>
                                        <p:cTn id="60" dur="2560" fill="hold"/>
                                        <p:tgtEl>
                                          <p:spTgt spid="31"/>
                                        </p:tgtEl>
                                        <p:attrNameLst>
                                          <p:attrName>r</p:attrName>
                                        </p:attrNameLst>
                                      </p:cBhvr>
                                    </p:animRot>
                                  </p:childTnLst>
                                </p:cTn>
                              </p:par>
                              <p:par>
                                <p:cTn id="61" presetID="6" presetClass="emph" presetSubtype="0" repeatCount="indefinite" autoRev="1" fill="hold" grpId="1" nodeType="withEffect">
                                  <p:stCondLst>
                                    <p:cond delay="0"/>
                                  </p:stCondLst>
                                  <p:childTnLst>
                                    <p:animScale>
                                      <p:cBhvr>
                                        <p:cTn id="62" dur="350" fill="hold"/>
                                        <p:tgtEl>
                                          <p:spTgt spid="31"/>
                                        </p:tgtEl>
                                      </p:cBhvr>
                                      <p:by x="0" y="100000"/>
                                    </p:animScale>
                                  </p:childTnLst>
                                </p:cTn>
                              </p:par>
                              <p:par>
                                <p:cTn id="63" presetID="0" presetClass="path" presetSubtype="0" repeatCount="indefinite" fill="hold" grpId="2" nodeType="withEffect">
                                  <p:stCondLst>
                                    <p:cond delay="0"/>
                                  </p:stCondLst>
                                  <p:childTnLst>
                                    <p:animMotion origin="layout" path="M -0.00091 -4.81481E-6 C -0.07343 0.13033 -0.03489 0.23311 -0.01302 0.31968 C 0.00196 0.41204 -0.07395 0.50047 -0.06979 0.59676 C -0.06549 0.69283 0.05 0.82801 0.02305 0.92153 C -0.00364 1.01482 -0.07825 1.17755 -0.09661 1.14352 " pathEditMode="relative" rAng="0" ptsTypes="AAAAA">
                                      <p:cBhvr>
                                        <p:cTn id="64" dur="3160" fill="hold"/>
                                        <p:tgtEl>
                                          <p:spTgt spid="31"/>
                                        </p:tgtEl>
                                        <p:attrNameLst>
                                          <p:attrName>ppt_x</p:attrName>
                                          <p:attrName>ppt_y</p:attrName>
                                        </p:attrNameLst>
                                      </p:cBhvr>
                                      <p:rCtr x="-3385" y="57384"/>
                                    </p:animMotion>
                                  </p:childTnLst>
                                </p:cTn>
                              </p:par>
                              <p:par>
                                <p:cTn id="65" presetID="8" presetClass="emph" presetSubtype="0" repeatCount="indefinite" fill="hold" grpId="0" nodeType="withEffect">
                                  <p:stCondLst>
                                    <p:cond delay="0"/>
                                  </p:stCondLst>
                                  <p:childTnLst>
                                    <p:animRot by="21600000">
                                      <p:cBhvr>
                                        <p:cTn id="66" dur="1860" fill="hold"/>
                                        <p:tgtEl>
                                          <p:spTgt spid="32"/>
                                        </p:tgtEl>
                                        <p:attrNameLst>
                                          <p:attrName>r</p:attrName>
                                        </p:attrNameLst>
                                      </p:cBhvr>
                                    </p:animRot>
                                  </p:childTnLst>
                                </p:cTn>
                              </p:par>
                              <p:par>
                                <p:cTn id="67" presetID="6" presetClass="emph" presetSubtype="0" repeatCount="indefinite" autoRev="1" fill="hold" grpId="1" nodeType="withEffect">
                                  <p:stCondLst>
                                    <p:cond delay="0"/>
                                  </p:stCondLst>
                                  <p:childTnLst>
                                    <p:animScale>
                                      <p:cBhvr>
                                        <p:cTn id="68" dur="520" fill="hold"/>
                                        <p:tgtEl>
                                          <p:spTgt spid="32"/>
                                        </p:tgtEl>
                                      </p:cBhvr>
                                      <p:by x="0" y="100000"/>
                                    </p:animScale>
                                  </p:childTnLst>
                                </p:cTn>
                              </p:par>
                              <p:par>
                                <p:cTn id="69" presetID="0" presetClass="path" presetSubtype="0" repeatCount="indefinite" fill="hold" grpId="2" nodeType="withEffect">
                                  <p:stCondLst>
                                    <p:cond delay="0"/>
                                  </p:stCondLst>
                                  <p:childTnLst>
                                    <p:animMotion origin="layout" path="M -0.00053 -7.40741E-7 C -0.07305 0.13079 0.09518 0.16482 0.10039 0.28426 C 0.10533 0.40394 0.05781 0.3787 0.06276 0.53102 C 0.07096 0.67732 0.06184 0.83773 0.03515 0.93125 C 0.00846 1.02454 -0.11954 1.31343 -0.0711 1.1213 " pathEditMode="relative" rAng="0" ptsTypes="AAAAA">
                                      <p:cBhvr>
                                        <p:cTn id="70" dur="3180" fill="hold"/>
                                        <p:tgtEl>
                                          <p:spTgt spid="32"/>
                                        </p:tgtEl>
                                        <p:attrNameLst>
                                          <p:attrName>ppt_x</p:attrName>
                                          <p:attrName>ppt_y</p:attrName>
                                        </p:attrNameLst>
                                      </p:cBhvr>
                                      <p:rCtr x="977" y="59282"/>
                                    </p:animMotion>
                                  </p:childTnLst>
                                </p:cTn>
                              </p:par>
                              <p:par>
                                <p:cTn id="71" presetID="8" presetClass="emph" presetSubtype="0" repeatCount="indefinite" fill="hold" grpId="0" nodeType="withEffect">
                                  <p:stCondLst>
                                    <p:cond delay="0"/>
                                  </p:stCondLst>
                                  <p:childTnLst>
                                    <p:animRot by="21600000">
                                      <p:cBhvr>
                                        <p:cTn id="72" dur="3120" fill="hold"/>
                                        <p:tgtEl>
                                          <p:spTgt spid="33"/>
                                        </p:tgtEl>
                                        <p:attrNameLst>
                                          <p:attrName>r</p:attrName>
                                        </p:attrNameLst>
                                      </p:cBhvr>
                                    </p:animRot>
                                  </p:childTnLst>
                                </p:cTn>
                              </p:par>
                              <p:par>
                                <p:cTn id="73" presetID="6" presetClass="emph" presetSubtype="0" repeatCount="indefinite" autoRev="1" fill="hold" grpId="1" nodeType="withEffect">
                                  <p:stCondLst>
                                    <p:cond delay="0"/>
                                  </p:stCondLst>
                                  <p:childTnLst>
                                    <p:animScale>
                                      <p:cBhvr>
                                        <p:cTn id="74" dur="680" fill="hold"/>
                                        <p:tgtEl>
                                          <p:spTgt spid="33"/>
                                        </p:tgtEl>
                                      </p:cBhvr>
                                      <p:by x="0" y="100000"/>
                                    </p:animScale>
                                  </p:childTnLst>
                                </p:cTn>
                              </p:par>
                              <p:par>
                                <p:cTn id="75" presetID="0" presetClass="path" presetSubtype="0" repeatCount="indefinite" fill="hold" grpId="2" nodeType="withEffect">
                                  <p:stCondLst>
                                    <p:cond delay="0"/>
                                  </p:stCondLst>
                                  <p:childTnLst>
                                    <p:animMotion origin="layout" path="M -0.00092 3.7037E-7 C -0.04076 0.13819 -0.04948 0.17731 -0.04727 0.29653 C -0.04493 0.39005 -0.00495 0.4625 -0.00065 0.5588 C 0.00364 0.65463 -0.01589 0.85602 -0.04232 0.94977 C -0.06901 1.04282 -0.07761 1.07454 -0.07097 1.1213 " pathEditMode="relative" rAng="0" ptsTypes="AAAAA">
                                      <p:cBhvr>
                                        <p:cTn id="76" dur="3350" fill="hold"/>
                                        <p:tgtEl>
                                          <p:spTgt spid="33"/>
                                        </p:tgtEl>
                                        <p:attrNameLst>
                                          <p:attrName>ppt_x</p:attrName>
                                          <p:attrName>ppt_y</p:attrName>
                                        </p:attrNameLst>
                                      </p:cBhvr>
                                      <p:rCtr x="-3568" y="56065"/>
                                    </p:animMotion>
                                  </p:childTnLst>
                                </p:cTn>
                              </p:par>
                              <p:par>
                                <p:cTn id="77" presetID="8" presetClass="emph" presetSubtype="0" repeatCount="indefinite" fill="hold" grpId="0" nodeType="withEffect">
                                  <p:stCondLst>
                                    <p:cond delay="0"/>
                                  </p:stCondLst>
                                  <p:childTnLst>
                                    <p:animRot by="21600000">
                                      <p:cBhvr>
                                        <p:cTn id="78" dur="2500" fill="hold"/>
                                        <p:tgtEl>
                                          <p:spTgt spid="34"/>
                                        </p:tgtEl>
                                        <p:attrNameLst>
                                          <p:attrName>r</p:attrName>
                                        </p:attrNameLst>
                                      </p:cBhvr>
                                    </p:animRot>
                                  </p:childTnLst>
                                </p:cTn>
                              </p:par>
                              <p:par>
                                <p:cTn id="79" presetID="6" presetClass="emph" presetSubtype="0" repeatCount="indefinite" autoRev="1" fill="hold" grpId="1" nodeType="withEffect">
                                  <p:stCondLst>
                                    <p:cond delay="0"/>
                                  </p:stCondLst>
                                  <p:childTnLst>
                                    <p:animScale>
                                      <p:cBhvr>
                                        <p:cTn id="80" dur="890" fill="hold"/>
                                        <p:tgtEl>
                                          <p:spTgt spid="34"/>
                                        </p:tgtEl>
                                      </p:cBhvr>
                                      <p:by x="0" y="100000"/>
                                    </p:animScale>
                                  </p:childTnLst>
                                </p:cTn>
                              </p:par>
                              <p:par>
                                <p:cTn id="81" presetID="0" presetClass="path" presetSubtype="0" repeatCount="indefinite" fill="hold" grpId="2" nodeType="withEffect">
                                  <p:stCondLst>
                                    <p:cond delay="0"/>
                                  </p:stCondLst>
                                  <p:childTnLst>
                                    <p:animMotion origin="layout" path="M -0.00039 -2.96296E-6 C -0.07305 0.13079 0.09492 0.19422 0.08359 0.28866 C 0.0724 0.38241 -0.07201 0.46713 -0.06771 0.56343 C -0.0638 0.69005 -0.05456 0.84723 -0.08125 0.94074 C -0.10794 1.03403 -0.11979 1.31343 -0.07122 1.1213 " pathEditMode="relative" rAng="0" ptsTypes="AAAAA">
                                      <p:cBhvr>
                                        <p:cTn id="82" dur="3650" fill="hold"/>
                                        <p:tgtEl>
                                          <p:spTgt spid="34"/>
                                        </p:tgtEl>
                                        <p:attrNameLst>
                                          <p:attrName>ppt_x</p:attrName>
                                          <p:attrName>ppt_y</p:attrName>
                                        </p:attrNameLst>
                                      </p:cBhvr>
                                      <p:rCtr x="-977" y="59352"/>
                                    </p:animMotion>
                                  </p:childTnLst>
                                </p:cTn>
                              </p:par>
                              <p:par>
                                <p:cTn id="83" presetID="8" presetClass="emph" presetSubtype="0" repeatCount="indefinite" fill="hold" grpId="0" nodeType="withEffect">
                                  <p:stCondLst>
                                    <p:cond delay="0"/>
                                  </p:stCondLst>
                                  <p:childTnLst>
                                    <p:animRot by="21600000">
                                      <p:cBhvr>
                                        <p:cTn id="84" dur="2110" fill="hold"/>
                                        <p:tgtEl>
                                          <p:spTgt spid="35"/>
                                        </p:tgtEl>
                                        <p:attrNameLst>
                                          <p:attrName>r</p:attrName>
                                        </p:attrNameLst>
                                      </p:cBhvr>
                                    </p:animRot>
                                  </p:childTnLst>
                                </p:cTn>
                              </p:par>
                              <p:par>
                                <p:cTn id="85" presetID="6" presetClass="emph" presetSubtype="0" repeatCount="indefinite" autoRev="1" fill="hold" grpId="1" nodeType="withEffect">
                                  <p:stCondLst>
                                    <p:cond delay="0"/>
                                  </p:stCondLst>
                                  <p:childTnLst>
                                    <p:animScale>
                                      <p:cBhvr>
                                        <p:cTn id="86" dur="540" fill="hold"/>
                                        <p:tgtEl>
                                          <p:spTgt spid="35"/>
                                        </p:tgtEl>
                                      </p:cBhvr>
                                      <p:by x="0" y="100000"/>
                                    </p:animScale>
                                  </p:childTnLst>
                                </p:cTn>
                              </p:par>
                              <p:par>
                                <p:cTn id="87" presetID="0" presetClass="path" presetSubtype="0" repeatCount="indefinite" fill="hold" grpId="2" nodeType="withEffect">
                                  <p:stCondLst>
                                    <p:cond delay="0"/>
                                  </p:stCondLst>
                                  <p:childTnLst>
                                    <p:animMotion origin="layout" path="M -0.00052 7.40741E-7 C -0.07305 0.13079 0.09518 0.16481 0.10039 0.28426 C 0.10534 0.40393 0.05781 0.3787 0.06276 0.53102 C 0.07096 0.67731 0.06185 0.83773 0.03516 0.93125 C 0.00846 1.02454 -0.11953 1.31343 -0.07109 1.1213 " pathEditMode="relative" rAng="0" ptsTypes="AAAAA">
                                      <p:cBhvr>
                                        <p:cTn id="88" dur="3440" fill="hold"/>
                                        <p:tgtEl>
                                          <p:spTgt spid="35"/>
                                        </p:tgtEl>
                                        <p:attrNameLst>
                                          <p:attrName>ppt_x</p:attrName>
                                          <p:attrName>ppt_y</p:attrName>
                                        </p:attrNameLst>
                                      </p:cBhvr>
                                      <p:rCtr x="990" y="59282"/>
                                    </p:animMotion>
                                  </p:childTnLst>
                                </p:cTn>
                              </p:par>
                              <p:par>
                                <p:cTn id="89" presetID="8" presetClass="emph" presetSubtype="0" repeatCount="indefinite" fill="hold" grpId="0" nodeType="withEffect">
                                  <p:stCondLst>
                                    <p:cond delay="0"/>
                                  </p:stCondLst>
                                  <p:childTnLst>
                                    <p:animRot by="21600000">
                                      <p:cBhvr>
                                        <p:cTn id="90" dur="2250" fill="hold"/>
                                        <p:tgtEl>
                                          <p:spTgt spid="36"/>
                                        </p:tgtEl>
                                        <p:attrNameLst>
                                          <p:attrName>r</p:attrName>
                                        </p:attrNameLst>
                                      </p:cBhvr>
                                    </p:animRot>
                                  </p:childTnLst>
                                </p:cTn>
                              </p:par>
                              <p:par>
                                <p:cTn id="91" presetID="6" presetClass="emph" presetSubtype="0" repeatCount="indefinite" autoRev="1" fill="hold" grpId="1" nodeType="withEffect">
                                  <p:stCondLst>
                                    <p:cond delay="0"/>
                                  </p:stCondLst>
                                  <p:childTnLst>
                                    <p:animScale>
                                      <p:cBhvr>
                                        <p:cTn id="92" dur="860" fill="hold"/>
                                        <p:tgtEl>
                                          <p:spTgt spid="36"/>
                                        </p:tgtEl>
                                      </p:cBhvr>
                                      <p:by x="0" y="100000"/>
                                    </p:animScale>
                                  </p:childTnLst>
                                </p:cTn>
                              </p:par>
                              <p:par>
                                <p:cTn id="93" presetID="0" presetClass="path" presetSubtype="0" repeatCount="indefinite" fill="hold" grpId="2" nodeType="withEffect">
                                  <p:stCondLst>
                                    <p:cond delay="0"/>
                                  </p:stCondLst>
                                  <p:childTnLst>
                                    <p:animMotion origin="layout" path="M 0 0 C -0.07239 0.13079 -0.14492 0.26181 -0.12994 0.35556 C -0.1151 0.44908 0.08503 0.46482 0.08933 0.56111 C 0.09362 0.65741 -0.0776 0.84005 -0.10429 0.93334 C -0.13099 1.02662 -0.11901 1.31366 -0.0707 1.1213 " pathEditMode="relative" ptsTypes="AAAAA">
                                      <p:cBhvr>
                                        <p:cTn id="94" dur="3460" fill="hold"/>
                                        <p:tgtEl>
                                          <p:spTgt spid="36"/>
                                        </p:tgtEl>
                                        <p:attrNameLst>
                                          <p:attrName>ppt_x</p:attrName>
                                          <p:attrName>ppt_y</p:attrName>
                                        </p:attrNameLst>
                                      </p:cBhvr>
                                    </p:animMotion>
                                  </p:childTnLst>
                                </p:cTn>
                              </p:par>
                              <p:par>
                                <p:cTn id="95" presetID="8" presetClass="emph" presetSubtype="0" repeatCount="indefinite" fill="hold" grpId="0" nodeType="withEffect">
                                  <p:stCondLst>
                                    <p:cond delay="0"/>
                                  </p:stCondLst>
                                  <p:childTnLst>
                                    <p:animRot by="21600000">
                                      <p:cBhvr>
                                        <p:cTn id="96" dur="3150" fill="hold"/>
                                        <p:tgtEl>
                                          <p:spTgt spid="37"/>
                                        </p:tgtEl>
                                        <p:attrNameLst>
                                          <p:attrName>r</p:attrName>
                                        </p:attrNameLst>
                                      </p:cBhvr>
                                    </p:animRot>
                                  </p:childTnLst>
                                </p:cTn>
                              </p:par>
                              <p:par>
                                <p:cTn id="97" presetID="6" presetClass="emph" presetSubtype="0" repeatCount="indefinite" autoRev="1" fill="hold" grpId="1" nodeType="withEffect">
                                  <p:stCondLst>
                                    <p:cond delay="0"/>
                                  </p:stCondLst>
                                  <p:childTnLst>
                                    <p:animScale>
                                      <p:cBhvr>
                                        <p:cTn id="98" dur="950" fill="hold"/>
                                        <p:tgtEl>
                                          <p:spTgt spid="37"/>
                                        </p:tgtEl>
                                      </p:cBhvr>
                                      <p:by x="0" y="100000"/>
                                    </p:animScale>
                                  </p:childTnLst>
                                </p:cTn>
                              </p:par>
                              <p:par>
                                <p:cTn id="99" presetID="0" presetClass="path" presetSubtype="0" repeatCount="indefinite" fill="hold" grpId="2" nodeType="withEffect">
                                  <p:stCondLst>
                                    <p:cond delay="0"/>
                                  </p:stCondLst>
                                  <p:childTnLst>
                                    <p:animMotion origin="layout" path="M -0.00052 7.40741E-7 C -0.07304 0.13079 0.09519 0.16481 0.1004 0.28426 C 0.10534 0.40393 0.05782 0.3787 0.06277 0.53102 C 0.07097 0.67731 0.06185 0.83773 0.03516 0.93125 C 0.00847 1.02454 -0.11953 1.31343 -0.07109 1.1213 " pathEditMode="relative" rAng="0" ptsTypes="AAAAA">
                                      <p:cBhvr>
                                        <p:cTn id="100" dur="3190" fill="hold"/>
                                        <p:tgtEl>
                                          <p:spTgt spid="37"/>
                                        </p:tgtEl>
                                        <p:attrNameLst>
                                          <p:attrName>ppt_x</p:attrName>
                                          <p:attrName>ppt_y</p:attrName>
                                        </p:attrNameLst>
                                      </p:cBhvr>
                                      <p:rCtr x="990" y="59282"/>
                                    </p:animMotion>
                                  </p:childTnLst>
                                </p:cTn>
                              </p:par>
                              <p:par>
                                <p:cTn id="101" presetID="8" presetClass="emph" presetSubtype="0" repeatCount="indefinite" fill="hold" grpId="0" nodeType="withEffect">
                                  <p:stCondLst>
                                    <p:cond delay="0"/>
                                  </p:stCondLst>
                                  <p:childTnLst>
                                    <p:animRot by="21600000">
                                      <p:cBhvr>
                                        <p:cTn id="102" dur="2850" fill="hold"/>
                                        <p:tgtEl>
                                          <p:spTgt spid="38"/>
                                        </p:tgtEl>
                                        <p:attrNameLst>
                                          <p:attrName>r</p:attrName>
                                        </p:attrNameLst>
                                      </p:cBhvr>
                                    </p:animRot>
                                  </p:childTnLst>
                                </p:cTn>
                              </p:par>
                              <p:par>
                                <p:cTn id="103" presetID="6" presetClass="emph" presetSubtype="0" repeatCount="indefinite" autoRev="1" fill="hold" grpId="1" nodeType="withEffect">
                                  <p:stCondLst>
                                    <p:cond delay="0"/>
                                  </p:stCondLst>
                                  <p:childTnLst>
                                    <p:animScale>
                                      <p:cBhvr>
                                        <p:cTn id="104" dur="440" fill="hold"/>
                                        <p:tgtEl>
                                          <p:spTgt spid="38"/>
                                        </p:tgtEl>
                                      </p:cBhvr>
                                      <p:by x="0" y="100000"/>
                                    </p:animScale>
                                  </p:childTnLst>
                                </p:cTn>
                              </p:par>
                              <p:par>
                                <p:cTn id="105" presetID="0" presetClass="path" presetSubtype="0" repeatCount="indefinite" fill="hold" grpId="2" nodeType="withEffect">
                                  <p:stCondLst>
                                    <p:cond delay="0"/>
                                  </p:stCondLst>
                                  <p:childTnLst>
                                    <p:animMotion origin="layout" path="M -0.00039 -3.33333E-6 C -0.07304 0.13079 0.09493 0.19398 0.0836 0.28843 C 0.0724 0.38218 -0.072 0.4669 -0.0677 0.5632 C -0.0638 0.69005 -0.05455 0.84699 -0.08125 0.94051 C -0.10794 1.0338 -0.11979 1.31343 -0.07122 1.1213 " pathEditMode="relative" rAng="0" ptsTypes="AAAAA">
                                      <p:cBhvr>
                                        <p:cTn id="106" dur="3650" fill="hold"/>
                                        <p:tgtEl>
                                          <p:spTgt spid="38"/>
                                        </p:tgtEl>
                                        <p:attrNameLst>
                                          <p:attrName>ppt_x</p:attrName>
                                          <p:attrName>ppt_y</p:attrName>
                                        </p:attrNameLst>
                                      </p:cBhvr>
                                      <p:rCtr x="-990" y="59352"/>
                                    </p:animMotion>
                                  </p:childTnLst>
                                </p:cTn>
                              </p:par>
                              <p:par>
                                <p:cTn id="107" presetID="8" presetClass="emph" presetSubtype="0" repeatCount="indefinite" fill="hold" grpId="0" nodeType="withEffect">
                                  <p:stCondLst>
                                    <p:cond delay="0"/>
                                  </p:stCondLst>
                                  <p:childTnLst>
                                    <p:animRot by="21600000">
                                      <p:cBhvr>
                                        <p:cTn id="108" dur="2140" fill="hold"/>
                                        <p:tgtEl>
                                          <p:spTgt spid="39"/>
                                        </p:tgtEl>
                                        <p:attrNameLst>
                                          <p:attrName>r</p:attrName>
                                        </p:attrNameLst>
                                      </p:cBhvr>
                                    </p:animRot>
                                  </p:childTnLst>
                                </p:cTn>
                              </p:par>
                              <p:par>
                                <p:cTn id="109" presetID="6" presetClass="emph" presetSubtype="0" repeatCount="indefinite" autoRev="1" fill="hold" grpId="1" nodeType="withEffect">
                                  <p:stCondLst>
                                    <p:cond delay="0"/>
                                  </p:stCondLst>
                                  <p:childTnLst>
                                    <p:animScale>
                                      <p:cBhvr>
                                        <p:cTn id="110" dur="650" fill="hold"/>
                                        <p:tgtEl>
                                          <p:spTgt spid="39"/>
                                        </p:tgtEl>
                                      </p:cBhvr>
                                      <p:by x="0" y="100000"/>
                                    </p:animScale>
                                  </p:childTnLst>
                                </p:cTn>
                              </p:par>
                              <p:par>
                                <p:cTn id="111" presetID="0" presetClass="path" presetSubtype="0" repeatCount="indefinite" fill="hold" grpId="2" nodeType="withEffect">
                                  <p:stCondLst>
                                    <p:cond delay="0"/>
                                  </p:stCondLst>
                                  <p:childTnLst>
                                    <p:animMotion origin="layout" path="M -0.00091 -4.81481E-6 C -0.07343 0.13033 -0.03489 0.23311 -0.01302 0.31968 C 0.00196 0.41204 -0.07395 0.50047 -0.06979 0.59676 C -0.06549 0.69283 0.05 0.82801 0.02305 0.92153 C -0.00364 1.01482 -0.07825 1.17755 -0.09661 1.14352 " pathEditMode="relative" rAng="0" ptsTypes="AAAAA">
                                      <p:cBhvr>
                                        <p:cTn id="112" dur="2850" fill="hold"/>
                                        <p:tgtEl>
                                          <p:spTgt spid="39"/>
                                        </p:tgtEl>
                                        <p:attrNameLst>
                                          <p:attrName>ppt_x</p:attrName>
                                          <p:attrName>ppt_y</p:attrName>
                                        </p:attrNameLst>
                                      </p:cBhvr>
                                      <p:rCtr x="-3385" y="57384"/>
                                    </p:animMotion>
                                  </p:childTnLst>
                                </p:cTn>
                              </p:par>
                              <p:par>
                                <p:cTn id="113" presetID="8" presetClass="emph" presetSubtype="0" repeatCount="indefinite" fill="hold" grpId="0" nodeType="withEffect">
                                  <p:stCondLst>
                                    <p:cond delay="0"/>
                                  </p:stCondLst>
                                  <p:childTnLst>
                                    <p:animRot by="21600000">
                                      <p:cBhvr>
                                        <p:cTn id="114" dur="1750" fill="hold"/>
                                        <p:tgtEl>
                                          <p:spTgt spid="40"/>
                                        </p:tgtEl>
                                        <p:attrNameLst>
                                          <p:attrName>r</p:attrName>
                                        </p:attrNameLst>
                                      </p:cBhvr>
                                    </p:animRot>
                                  </p:childTnLst>
                                </p:cTn>
                              </p:par>
                              <p:par>
                                <p:cTn id="115" presetID="6" presetClass="emph" presetSubtype="0" repeatCount="indefinite" autoRev="1" fill="hold" grpId="1" nodeType="withEffect">
                                  <p:stCondLst>
                                    <p:cond delay="0"/>
                                  </p:stCondLst>
                                  <p:childTnLst>
                                    <p:animScale>
                                      <p:cBhvr>
                                        <p:cTn id="116" dur="1050" fill="hold"/>
                                        <p:tgtEl>
                                          <p:spTgt spid="40"/>
                                        </p:tgtEl>
                                      </p:cBhvr>
                                      <p:by x="0" y="100000"/>
                                    </p:animScale>
                                  </p:childTnLst>
                                </p:cTn>
                              </p:par>
                              <p:par>
                                <p:cTn id="117" presetID="0" presetClass="path" presetSubtype="0" repeatCount="indefinite" fill="hold" grpId="2" nodeType="withEffect">
                                  <p:stCondLst>
                                    <p:cond delay="0"/>
                                  </p:stCondLst>
                                  <p:childTnLst>
                                    <p:animMotion origin="layout" path="M -0.00039 4.81481E-6 C -0.07304 0.13078 0.09479 0.19375 0.08347 0.28819 C 0.07227 0.38217 -0.072 0.46666 -0.06771 0.56319 C -0.0638 0.68981 -0.05456 0.84675 -0.08125 0.94027 C -0.10794 1.03356 -0.12122 1.36643 -0.07278 1.1743 " pathEditMode="relative" rAng="0" ptsTypes="AAAAA">
                                      <p:cBhvr>
                                        <p:cTn id="118" dur="3410" fill="hold"/>
                                        <p:tgtEl>
                                          <p:spTgt spid="40"/>
                                        </p:tgtEl>
                                        <p:attrNameLst>
                                          <p:attrName>ppt_x</p:attrName>
                                          <p:attrName>ppt_y</p:attrName>
                                        </p:attrNameLst>
                                      </p:cBhvr>
                                      <p:rCtr x="-1016" y="61644"/>
                                    </p:animMotion>
                                  </p:childTnLst>
                                </p:cTn>
                              </p:par>
                              <p:par>
                                <p:cTn id="119" presetID="8" presetClass="emph" presetSubtype="0" repeatCount="indefinite" fill="hold" grpId="0" nodeType="withEffect">
                                  <p:stCondLst>
                                    <p:cond delay="0"/>
                                  </p:stCondLst>
                                  <p:childTnLst>
                                    <p:animRot by="21600000">
                                      <p:cBhvr>
                                        <p:cTn id="120" dur="2560" fill="hold"/>
                                        <p:tgtEl>
                                          <p:spTgt spid="41"/>
                                        </p:tgtEl>
                                        <p:attrNameLst>
                                          <p:attrName>r</p:attrName>
                                        </p:attrNameLst>
                                      </p:cBhvr>
                                    </p:animRot>
                                  </p:childTnLst>
                                </p:cTn>
                              </p:par>
                              <p:par>
                                <p:cTn id="121" presetID="6" presetClass="emph" presetSubtype="0" repeatCount="indefinite" autoRev="1" fill="hold" grpId="1" nodeType="withEffect">
                                  <p:stCondLst>
                                    <p:cond delay="0"/>
                                  </p:stCondLst>
                                  <p:childTnLst>
                                    <p:animScale>
                                      <p:cBhvr>
                                        <p:cTn id="122" dur="740" fill="hold"/>
                                        <p:tgtEl>
                                          <p:spTgt spid="41"/>
                                        </p:tgtEl>
                                      </p:cBhvr>
                                      <p:by x="0" y="100000"/>
                                    </p:animScale>
                                  </p:childTnLst>
                                </p:cTn>
                              </p:par>
                              <p:par>
                                <p:cTn id="123" presetID="0" presetClass="path" presetSubtype="0" repeatCount="indefinite" fill="hold" grpId="2" nodeType="withEffect">
                                  <p:stCondLst>
                                    <p:cond delay="0"/>
                                  </p:stCondLst>
                                  <p:childTnLst>
                                    <p:animMotion origin="layout" path="M -0.00091 3.7037E-7 C -0.04075 0.13773 -0.04961 0.17685 -0.04739 0.29606 C -0.04492 0.39005 -0.00495 0.46227 -0.00065 0.55856 C 0.00365 0.65463 -0.01588 0.85579 -0.04232 0.94954 C -0.06914 1.04282 -0.0664 1.13171 -0.05976 1.1787 " pathEditMode="relative" rAng="0" ptsTypes="AAAAA">
                                      <p:cBhvr>
                                        <p:cTn id="124" dur="3560" fill="hold"/>
                                        <p:tgtEl>
                                          <p:spTgt spid="41"/>
                                        </p:tgtEl>
                                        <p:attrNameLst>
                                          <p:attrName>ppt_x</p:attrName>
                                          <p:attrName>ppt_y</p:attrName>
                                        </p:attrNameLst>
                                      </p:cBhvr>
                                      <p:rCtr x="-3125" y="58935"/>
                                    </p:animMotion>
                                  </p:childTnLst>
                                </p:cTn>
                              </p:par>
                              <p:par>
                                <p:cTn id="125" presetID="8" presetClass="emph" presetSubtype="0" repeatCount="indefinite" fill="hold" grpId="0" nodeType="withEffect">
                                  <p:stCondLst>
                                    <p:cond delay="0"/>
                                  </p:stCondLst>
                                  <p:childTnLst>
                                    <p:animRot by="21600000">
                                      <p:cBhvr>
                                        <p:cTn id="126" dur="2420" fill="hold"/>
                                        <p:tgtEl>
                                          <p:spTgt spid="42"/>
                                        </p:tgtEl>
                                        <p:attrNameLst>
                                          <p:attrName>r</p:attrName>
                                        </p:attrNameLst>
                                      </p:cBhvr>
                                    </p:animRot>
                                  </p:childTnLst>
                                </p:cTn>
                              </p:par>
                              <p:par>
                                <p:cTn id="127" presetID="6" presetClass="emph" presetSubtype="0" repeatCount="indefinite" autoRev="1" fill="hold" grpId="1" nodeType="withEffect">
                                  <p:stCondLst>
                                    <p:cond delay="0"/>
                                  </p:stCondLst>
                                  <p:childTnLst>
                                    <p:animScale>
                                      <p:cBhvr>
                                        <p:cTn id="128" dur="770" fill="hold"/>
                                        <p:tgtEl>
                                          <p:spTgt spid="42"/>
                                        </p:tgtEl>
                                      </p:cBhvr>
                                      <p:by x="0" y="100000"/>
                                    </p:animScale>
                                  </p:childTnLst>
                                </p:cTn>
                              </p:par>
                              <p:par>
                                <p:cTn id="129" presetID="0" presetClass="path" presetSubtype="0" repeatCount="indefinite" fill="hold" grpId="2" nodeType="withEffect">
                                  <p:stCondLst>
                                    <p:cond delay="0"/>
                                  </p:stCondLst>
                                  <p:childTnLst>
                                    <p:animMotion origin="layout" path="M 0 0 C -0.07239 0.13079 -0.14492 0.26181 -0.12994 0.35556 C -0.1151 0.44908 0.08503 0.46482 0.08933 0.56111 C 0.09362 0.65741 -0.0776 0.84005 -0.10429 0.93334 C -0.13099 1.02662 -0.11901 1.31366 -0.0707 1.1213 " pathEditMode="relative" ptsTypes="AAAAA">
                                      <p:cBhvr>
                                        <p:cTn id="130" dur="2650" fill="hold"/>
                                        <p:tgtEl>
                                          <p:spTgt spid="42"/>
                                        </p:tgtEl>
                                        <p:attrNameLst>
                                          <p:attrName>ppt_x</p:attrName>
                                          <p:attrName>ppt_y</p:attrName>
                                        </p:attrNameLst>
                                      </p:cBhvr>
                                    </p:animMotion>
                                  </p:childTnLst>
                                </p:cTn>
                              </p:par>
                              <p:par>
                                <p:cTn id="131" presetID="8" presetClass="emph" presetSubtype="0" repeatCount="indefinite" fill="hold" grpId="0" nodeType="withEffect">
                                  <p:stCondLst>
                                    <p:cond delay="0"/>
                                  </p:stCondLst>
                                  <p:childTnLst>
                                    <p:animRot by="21600000">
                                      <p:cBhvr>
                                        <p:cTn id="132" dur="2120" fill="hold"/>
                                        <p:tgtEl>
                                          <p:spTgt spid="43"/>
                                        </p:tgtEl>
                                        <p:attrNameLst>
                                          <p:attrName>r</p:attrName>
                                        </p:attrNameLst>
                                      </p:cBhvr>
                                    </p:animRot>
                                  </p:childTnLst>
                                </p:cTn>
                              </p:par>
                              <p:par>
                                <p:cTn id="133" presetID="6" presetClass="emph" presetSubtype="0" repeatCount="indefinite" autoRev="1" fill="hold" grpId="1" nodeType="withEffect">
                                  <p:stCondLst>
                                    <p:cond delay="0"/>
                                  </p:stCondLst>
                                  <p:childTnLst>
                                    <p:animScale>
                                      <p:cBhvr>
                                        <p:cTn id="134" dur="670" fill="hold"/>
                                        <p:tgtEl>
                                          <p:spTgt spid="43"/>
                                        </p:tgtEl>
                                      </p:cBhvr>
                                      <p:by x="0" y="100000"/>
                                    </p:animScale>
                                  </p:childTnLst>
                                </p:cTn>
                              </p:par>
                              <p:par>
                                <p:cTn id="135" presetID="0" presetClass="path" presetSubtype="0" repeatCount="indefinite" fill="hold" grpId="2" nodeType="withEffect">
                                  <p:stCondLst>
                                    <p:cond delay="0"/>
                                  </p:stCondLst>
                                  <p:childTnLst>
                                    <p:animMotion origin="layout" path="M -0.00091 2.96296E-6 C -0.04089 0.13773 -0.04961 0.17685 -0.0474 0.29606 C -0.04505 0.39004 -0.00495 0.46227 -0.00065 0.55833 C 0.00364 0.6544 -0.01589 0.85555 -0.04245 0.9493 C -0.06914 1.04259 -0.07474 1.10648 -0.0681 1.15301 " pathEditMode="relative" rAng="0" ptsTypes="AAAAA">
                                      <p:cBhvr>
                                        <p:cTn id="136" dur="3330" fill="hold"/>
                                        <p:tgtEl>
                                          <p:spTgt spid="43"/>
                                        </p:tgtEl>
                                        <p:attrNameLst>
                                          <p:attrName>ppt_x</p:attrName>
                                          <p:attrName>ppt_y</p:attrName>
                                        </p:attrNameLst>
                                      </p:cBhvr>
                                      <p:rCtr x="-3438" y="57662"/>
                                    </p:animMotion>
                                  </p:childTnLst>
                                </p:cTn>
                              </p:par>
                              <p:par>
                                <p:cTn id="137" presetID="8" presetClass="emph" presetSubtype="0" repeatCount="indefinite" fill="hold" grpId="0" nodeType="withEffect">
                                  <p:stCondLst>
                                    <p:cond delay="0"/>
                                  </p:stCondLst>
                                  <p:childTnLst>
                                    <p:animRot by="21600000">
                                      <p:cBhvr>
                                        <p:cTn id="138" dur="2220" fill="hold"/>
                                        <p:tgtEl>
                                          <p:spTgt spid="44"/>
                                        </p:tgtEl>
                                        <p:attrNameLst>
                                          <p:attrName>r</p:attrName>
                                        </p:attrNameLst>
                                      </p:cBhvr>
                                    </p:animRot>
                                  </p:childTnLst>
                                </p:cTn>
                              </p:par>
                              <p:par>
                                <p:cTn id="139" presetID="6" presetClass="emph" presetSubtype="0" repeatCount="indefinite" autoRev="1" fill="hold" grpId="1" nodeType="withEffect">
                                  <p:stCondLst>
                                    <p:cond delay="0"/>
                                  </p:stCondLst>
                                  <p:childTnLst>
                                    <p:animScale>
                                      <p:cBhvr>
                                        <p:cTn id="140" dur="450" fill="hold"/>
                                        <p:tgtEl>
                                          <p:spTgt spid="44"/>
                                        </p:tgtEl>
                                      </p:cBhvr>
                                      <p:by x="0" y="100000"/>
                                    </p:animScale>
                                  </p:childTnLst>
                                </p:cTn>
                              </p:par>
                              <p:par>
                                <p:cTn id="141" presetID="0" presetClass="path" presetSubtype="0" repeatCount="indefinite" fill="hold" grpId="2" nodeType="withEffect">
                                  <p:stCondLst>
                                    <p:cond delay="0"/>
                                  </p:stCondLst>
                                  <p:childTnLst>
                                    <p:animMotion origin="layout" path="M -0.00052 1.48148E-6 C -0.07318 0.13148 0.09466 0.19375 0.08334 0.28819 C 0.07214 0.38194 -0.07213 0.46643 -0.06784 0.56296 C -0.06393 0.68981 -0.05469 0.84676 -0.08138 0.94028 C -0.10807 1.03356 -0.10573 1.22245 -0.08489 1.25579 " pathEditMode="relative" rAng="0" ptsTypes="AAAAA">
                                      <p:cBhvr>
                                        <p:cTn id="142" dur="3850" fill="hold"/>
                                        <p:tgtEl>
                                          <p:spTgt spid="44"/>
                                        </p:tgtEl>
                                        <p:attrNameLst>
                                          <p:attrName>ppt_x</p:attrName>
                                          <p:attrName>ppt_y</p:attrName>
                                        </p:attrNameLst>
                                      </p:cBhvr>
                                      <p:rCtr x="-794" y="62778"/>
                                    </p:animMotion>
                                  </p:childTnLst>
                                </p:cTn>
                              </p:par>
                              <p:par>
                                <p:cTn id="143" presetID="8" presetClass="emph" presetSubtype="0" repeatCount="indefinite" fill="hold" grpId="0" nodeType="withEffect">
                                  <p:stCondLst>
                                    <p:cond delay="0"/>
                                  </p:stCondLst>
                                  <p:childTnLst>
                                    <p:animRot by="21600000">
                                      <p:cBhvr>
                                        <p:cTn id="144" dur="2320" fill="hold"/>
                                        <p:tgtEl>
                                          <p:spTgt spid="45"/>
                                        </p:tgtEl>
                                        <p:attrNameLst>
                                          <p:attrName>r</p:attrName>
                                        </p:attrNameLst>
                                      </p:cBhvr>
                                    </p:animRot>
                                  </p:childTnLst>
                                </p:cTn>
                              </p:par>
                              <p:par>
                                <p:cTn id="145" presetID="6" presetClass="emph" presetSubtype="0" repeatCount="indefinite" autoRev="1" fill="hold" grpId="1" nodeType="withEffect">
                                  <p:stCondLst>
                                    <p:cond delay="0"/>
                                  </p:stCondLst>
                                  <p:childTnLst>
                                    <p:animScale>
                                      <p:cBhvr>
                                        <p:cTn id="146" dur="740" fill="hold"/>
                                        <p:tgtEl>
                                          <p:spTgt spid="45"/>
                                        </p:tgtEl>
                                      </p:cBhvr>
                                      <p:by x="0" y="100000"/>
                                    </p:animScale>
                                  </p:childTnLst>
                                </p:cTn>
                              </p:par>
                              <p:par>
                                <p:cTn id="147" presetID="0" presetClass="path" presetSubtype="0" repeatCount="indefinite" fill="hold" grpId="2" nodeType="withEffect">
                                  <p:stCondLst>
                                    <p:cond delay="0"/>
                                  </p:stCondLst>
                                  <p:childTnLst>
                                    <p:animMotion origin="layout" path="M -0.00104 -1.11111E-6 C -0.07356 0.13056 -0.03502 0.23287 -0.01315 0.31968 C 0.00183 0.41181 -0.07409 0.50046 -0.06992 0.59676 C -0.06562 0.69283 0.04987 0.82801 0.02292 0.92153 C -0.00377 1.01482 -0.07539 1.21875 -0.09362 1.18495 " pathEditMode="relative" rAng="0" ptsTypes="AAAAA">
                                      <p:cBhvr>
                                        <p:cTn id="148" dur="3230" fill="hold"/>
                                        <p:tgtEl>
                                          <p:spTgt spid="45"/>
                                        </p:tgtEl>
                                        <p:attrNameLst>
                                          <p:attrName>ppt_x</p:attrName>
                                          <p:attrName>ppt_y</p:attrName>
                                        </p:attrNameLst>
                                      </p:cBhvr>
                                      <p:rCtr x="-3229" y="59421"/>
                                    </p:animMotion>
                                  </p:childTnLst>
                                </p:cTn>
                              </p:par>
                              <p:par>
                                <p:cTn id="149" presetID="8" presetClass="emph" presetSubtype="0" repeatCount="indefinite" fill="hold" grpId="0" nodeType="withEffect">
                                  <p:stCondLst>
                                    <p:cond delay="0"/>
                                  </p:stCondLst>
                                  <p:childTnLst>
                                    <p:animRot by="21600000">
                                      <p:cBhvr>
                                        <p:cTn id="150" dur="2340" fill="hold"/>
                                        <p:tgtEl>
                                          <p:spTgt spid="46"/>
                                        </p:tgtEl>
                                        <p:attrNameLst>
                                          <p:attrName>r</p:attrName>
                                        </p:attrNameLst>
                                      </p:cBhvr>
                                    </p:animRot>
                                  </p:childTnLst>
                                </p:cTn>
                              </p:par>
                              <p:par>
                                <p:cTn id="151" presetID="6" presetClass="emph" presetSubtype="0" repeatCount="indefinite" autoRev="1" fill="hold" grpId="1" nodeType="withEffect">
                                  <p:stCondLst>
                                    <p:cond delay="0"/>
                                  </p:stCondLst>
                                  <p:childTnLst>
                                    <p:animScale>
                                      <p:cBhvr>
                                        <p:cTn id="152" dur="680" fill="hold"/>
                                        <p:tgtEl>
                                          <p:spTgt spid="46"/>
                                        </p:tgtEl>
                                      </p:cBhvr>
                                      <p:by x="0" y="100000"/>
                                    </p:animScale>
                                  </p:childTnLst>
                                </p:cTn>
                              </p:par>
                              <p:par>
                                <p:cTn id="153" presetID="0" presetClass="path" presetSubtype="0" repeatCount="indefinite" fill="hold" grpId="2" nodeType="withEffect">
                                  <p:stCondLst>
                                    <p:cond delay="0"/>
                                  </p:stCondLst>
                                  <p:childTnLst>
                                    <p:animMotion origin="layout" path="M -0.00039 -4.81481E-6 C -0.07305 0.13102 0.09466 0.19375 0.08333 0.28843 C 0.07213 0.38218 -0.07201 0.46667 -0.06771 0.5632 C -0.06381 0.68982 -0.05456 0.84676 -0.08125 0.94051 C -0.10795 1.0338 -0.10482 1.19607 -0.07279 1.17176 " pathEditMode="relative" rAng="0" ptsTypes="AAAAA">
                                      <p:cBhvr>
                                        <p:cTn id="154" dur="3650" fill="hold"/>
                                        <p:tgtEl>
                                          <p:spTgt spid="46"/>
                                        </p:tgtEl>
                                        <p:attrNameLst>
                                          <p:attrName>ppt_x</p:attrName>
                                          <p:attrName>ppt_y</p:attrName>
                                        </p:attrNameLst>
                                      </p:cBhvr>
                                      <p:rCtr x="-729" y="58704"/>
                                    </p:animMotion>
                                  </p:childTnLst>
                                </p:cTn>
                              </p:par>
                              <p:par>
                                <p:cTn id="155" presetID="8" presetClass="emph" presetSubtype="0" repeatCount="indefinite" fill="hold" grpId="0" nodeType="withEffect">
                                  <p:stCondLst>
                                    <p:cond delay="0"/>
                                  </p:stCondLst>
                                  <p:childTnLst>
                                    <p:animRot by="21600000">
                                      <p:cBhvr>
                                        <p:cTn id="156" dur="2270" fill="hold"/>
                                        <p:tgtEl>
                                          <p:spTgt spid="47"/>
                                        </p:tgtEl>
                                        <p:attrNameLst>
                                          <p:attrName>r</p:attrName>
                                        </p:attrNameLst>
                                      </p:cBhvr>
                                    </p:animRot>
                                  </p:childTnLst>
                                </p:cTn>
                              </p:par>
                              <p:par>
                                <p:cTn id="157" presetID="6" presetClass="emph" presetSubtype="0" repeatCount="indefinite" autoRev="1" fill="hold" grpId="1" nodeType="withEffect">
                                  <p:stCondLst>
                                    <p:cond delay="0"/>
                                  </p:stCondLst>
                                  <p:childTnLst>
                                    <p:animScale>
                                      <p:cBhvr>
                                        <p:cTn id="158" dur="810" fill="hold"/>
                                        <p:tgtEl>
                                          <p:spTgt spid="47"/>
                                        </p:tgtEl>
                                      </p:cBhvr>
                                      <p:by x="0" y="100000"/>
                                    </p:animScale>
                                  </p:childTnLst>
                                </p:cTn>
                              </p:par>
                              <p:par>
                                <p:cTn id="159" presetID="0" presetClass="path" presetSubtype="0" repeatCount="indefinite" fill="hold" grpId="2" nodeType="withEffect">
                                  <p:stCondLst>
                                    <p:cond delay="0"/>
                                  </p:stCondLst>
                                  <p:childTnLst>
                                    <p:animMotion origin="layout" path="M -0.00104 3.33333E-6 C -0.07357 0.13032 -0.03503 0.2331 -0.01315 0.31967 C 0.00182 0.4118 -0.07409 0.50046 -0.06992 0.59676 C -0.06563 0.69259 0.04987 0.82801 0.02291 0.92152 C -0.00378 1.01458 -0.0694 1.23865 -0.08763 1.20486 " pathEditMode="relative" rAng="0" ptsTypes="AAAAA">
                                      <p:cBhvr>
                                        <p:cTn id="160" dur="3340" fill="hold"/>
                                        <p:tgtEl>
                                          <p:spTgt spid="47"/>
                                        </p:tgtEl>
                                        <p:attrNameLst>
                                          <p:attrName>ppt_x</p:attrName>
                                          <p:attrName>ppt_y</p:attrName>
                                        </p:attrNameLst>
                                      </p:cBhvr>
                                      <p:rCtr x="-2930" y="60417"/>
                                    </p:animMotion>
                                  </p:childTnLst>
                                </p:cTn>
                              </p:par>
                              <p:par>
                                <p:cTn id="161" presetID="8" presetClass="emph" presetSubtype="0" repeatCount="indefinite" fill="hold" grpId="0" nodeType="withEffect">
                                  <p:stCondLst>
                                    <p:cond delay="0"/>
                                  </p:stCondLst>
                                  <p:childTnLst>
                                    <p:animRot by="21600000">
                                      <p:cBhvr>
                                        <p:cTn id="162" dur="2850" fill="hold"/>
                                        <p:tgtEl>
                                          <p:spTgt spid="48"/>
                                        </p:tgtEl>
                                        <p:attrNameLst>
                                          <p:attrName>r</p:attrName>
                                        </p:attrNameLst>
                                      </p:cBhvr>
                                    </p:animRot>
                                  </p:childTnLst>
                                </p:cTn>
                              </p:par>
                              <p:par>
                                <p:cTn id="163" presetID="6" presetClass="emph" presetSubtype="0" repeatCount="indefinite" autoRev="1" fill="hold" grpId="1" nodeType="withEffect">
                                  <p:stCondLst>
                                    <p:cond delay="0"/>
                                  </p:stCondLst>
                                  <p:childTnLst>
                                    <p:animScale>
                                      <p:cBhvr>
                                        <p:cTn id="164" dur="500" fill="hold"/>
                                        <p:tgtEl>
                                          <p:spTgt spid="48"/>
                                        </p:tgtEl>
                                      </p:cBhvr>
                                      <p:by x="0" y="100000"/>
                                    </p:animScale>
                                  </p:childTnLst>
                                </p:cTn>
                              </p:par>
                              <p:par>
                                <p:cTn id="165" presetID="0" presetClass="path" presetSubtype="0" repeatCount="indefinite" fill="hold" grpId="2" nodeType="withEffect">
                                  <p:stCondLst>
                                    <p:cond delay="0"/>
                                  </p:stCondLst>
                                  <p:childTnLst>
                                    <p:animMotion origin="layout" path="M -0.00065 -3.7037E-6 C -0.0733 0.13125 0.09466 0.19329 0.08334 0.28843 C 0.07214 0.38195 -0.07226 0.46644 -0.06797 0.5632 C -0.06406 0.68959 -0.05481 0.84676 -0.08151 0.94005 C -0.1082 1.0338 -0.10573 1.21042 -0.07669 1.22107 " pathEditMode="relative" rAng="0" ptsTypes="AAAAA">
                                      <p:cBhvr>
                                        <p:cTn id="166" dur="3560" fill="hold"/>
                                        <p:tgtEl>
                                          <p:spTgt spid="48"/>
                                        </p:tgtEl>
                                        <p:attrNameLst>
                                          <p:attrName>ppt_x</p:attrName>
                                          <p:attrName>ppt_y</p:attrName>
                                        </p:attrNameLst>
                                      </p:cBhvr>
                                      <p:rCtr x="-755" y="61042"/>
                                    </p:animMotion>
                                  </p:childTnLst>
                                </p:cTn>
                              </p:par>
                              <p:par>
                                <p:cTn id="167" presetID="8" presetClass="emph" presetSubtype="0" repeatCount="indefinite" fill="hold" grpId="0" nodeType="withEffect">
                                  <p:stCondLst>
                                    <p:cond delay="0"/>
                                  </p:stCondLst>
                                  <p:childTnLst>
                                    <p:animRot by="21600000">
                                      <p:cBhvr>
                                        <p:cTn id="168" dur="2440" fill="hold"/>
                                        <p:tgtEl>
                                          <p:spTgt spid="49"/>
                                        </p:tgtEl>
                                        <p:attrNameLst>
                                          <p:attrName>r</p:attrName>
                                        </p:attrNameLst>
                                      </p:cBhvr>
                                    </p:animRot>
                                  </p:childTnLst>
                                </p:cTn>
                              </p:par>
                              <p:par>
                                <p:cTn id="169" presetID="6" presetClass="emph" presetSubtype="0" repeatCount="indefinite" autoRev="1" fill="hold" grpId="1" nodeType="withEffect">
                                  <p:stCondLst>
                                    <p:cond delay="0"/>
                                  </p:stCondLst>
                                  <p:childTnLst>
                                    <p:animScale>
                                      <p:cBhvr>
                                        <p:cTn id="170" dur="460" fill="hold"/>
                                        <p:tgtEl>
                                          <p:spTgt spid="49"/>
                                        </p:tgtEl>
                                      </p:cBhvr>
                                      <p:by x="0" y="100000"/>
                                    </p:animScale>
                                  </p:childTnLst>
                                </p:cTn>
                              </p:par>
                              <p:par>
                                <p:cTn id="171" presetID="0" presetClass="path" presetSubtype="0" repeatCount="indefinite" fill="hold" grpId="2" nodeType="withEffect">
                                  <p:stCondLst>
                                    <p:cond delay="0"/>
                                  </p:stCondLst>
                                  <p:childTnLst>
                                    <p:animMotion origin="layout" path="M -0.00052 7.40741E-7 C -0.07305 0.13079 0.09518 0.16481 0.10039 0.28426 C 0.10534 0.40393 0.05781 0.3787 0.06276 0.53102 C 0.07096 0.67731 0.06185 0.83773 0.03516 0.93125 C 0.00846 1.02454 -0.11953 1.31343 -0.07109 1.1213 " pathEditMode="relative" rAng="0" ptsTypes="AAAAA">
                                      <p:cBhvr>
                                        <p:cTn id="172" dur="2650" fill="hold"/>
                                        <p:tgtEl>
                                          <p:spTgt spid="49"/>
                                        </p:tgtEl>
                                        <p:attrNameLst>
                                          <p:attrName>ppt_x</p:attrName>
                                          <p:attrName>ppt_y</p:attrName>
                                        </p:attrNameLst>
                                      </p:cBhvr>
                                      <p:rCtr x="990" y="59282"/>
                                    </p:animMotion>
                                  </p:childTnLst>
                                </p:cTn>
                              </p:par>
                              <p:par>
                                <p:cTn id="173" presetID="8" presetClass="emph" presetSubtype="0" repeatCount="indefinite" fill="hold" grpId="0" nodeType="withEffect">
                                  <p:stCondLst>
                                    <p:cond delay="0"/>
                                  </p:stCondLst>
                                  <p:childTnLst>
                                    <p:animRot by="21600000">
                                      <p:cBhvr>
                                        <p:cTn id="174" dur="2120" fill="hold"/>
                                        <p:tgtEl>
                                          <p:spTgt spid="50"/>
                                        </p:tgtEl>
                                        <p:attrNameLst>
                                          <p:attrName>r</p:attrName>
                                        </p:attrNameLst>
                                      </p:cBhvr>
                                    </p:animRot>
                                  </p:childTnLst>
                                </p:cTn>
                              </p:par>
                              <p:par>
                                <p:cTn id="175" presetID="6" presetClass="emph" presetSubtype="0" repeatCount="indefinite" autoRev="1" fill="hold" grpId="1" nodeType="withEffect">
                                  <p:stCondLst>
                                    <p:cond delay="0"/>
                                  </p:stCondLst>
                                  <p:childTnLst>
                                    <p:animScale>
                                      <p:cBhvr>
                                        <p:cTn id="176" dur="780" fill="hold"/>
                                        <p:tgtEl>
                                          <p:spTgt spid="50"/>
                                        </p:tgtEl>
                                      </p:cBhvr>
                                      <p:by x="0" y="100000"/>
                                    </p:animScale>
                                  </p:childTnLst>
                                </p:cTn>
                              </p:par>
                              <p:par>
                                <p:cTn id="177" presetID="0" presetClass="path" presetSubtype="0" repeatCount="indefinite" fill="hold" grpId="2" nodeType="withEffect">
                                  <p:stCondLst>
                                    <p:cond delay="0"/>
                                  </p:stCondLst>
                                  <p:childTnLst>
                                    <p:animMotion origin="layout" path="M -0.00039 -3.7037E-6 C -0.07305 0.13125 0.09466 0.19352 0.08333 0.28797 C 0.07213 0.38218 -0.07201 0.46644 -0.06771 0.56297 C -0.06381 0.68959 -0.05456 0.84653 -0.08125 0.94005 C -0.10795 1.03334 -0.0974 1.17686 -0.075 1.16875 " pathEditMode="relative" rAng="0" ptsTypes="AAAAA">
                                      <p:cBhvr>
                                        <p:cTn id="178" dur="3170" fill="hold"/>
                                        <p:tgtEl>
                                          <p:spTgt spid="50"/>
                                        </p:tgtEl>
                                        <p:attrNameLst>
                                          <p:attrName>ppt_x</p:attrName>
                                          <p:attrName>ppt_y</p:attrName>
                                        </p:attrNameLst>
                                      </p:cBhvr>
                                      <p:rCtr x="-612" y="58449"/>
                                    </p:animMotion>
                                  </p:childTnLst>
                                </p:cTn>
                              </p:par>
                              <p:par>
                                <p:cTn id="179" presetID="8" presetClass="emph" presetSubtype="0" repeatCount="indefinite" fill="hold" grpId="0" nodeType="withEffect">
                                  <p:stCondLst>
                                    <p:cond delay="0"/>
                                  </p:stCondLst>
                                  <p:childTnLst>
                                    <p:animRot by="21600000">
                                      <p:cBhvr>
                                        <p:cTn id="180" dur="2280" fill="hold"/>
                                        <p:tgtEl>
                                          <p:spTgt spid="51"/>
                                        </p:tgtEl>
                                        <p:attrNameLst>
                                          <p:attrName>r</p:attrName>
                                        </p:attrNameLst>
                                      </p:cBhvr>
                                    </p:animRot>
                                  </p:childTnLst>
                                </p:cTn>
                              </p:par>
                              <p:par>
                                <p:cTn id="181" presetID="6" presetClass="emph" presetSubtype="0" repeatCount="indefinite" autoRev="1" fill="hold" grpId="1" nodeType="withEffect">
                                  <p:stCondLst>
                                    <p:cond delay="0"/>
                                  </p:stCondLst>
                                  <p:childTnLst>
                                    <p:animScale>
                                      <p:cBhvr>
                                        <p:cTn id="182" dur="720" fill="hold"/>
                                        <p:tgtEl>
                                          <p:spTgt spid="51"/>
                                        </p:tgtEl>
                                      </p:cBhvr>
                                      <p:by x="0" y="100000"/>
                                    </p:animScale>
                                  </p:childTnLst>
                                </p:cTn>
                              </p:par>
                              <p:par>
                                <p:cTn id="183" presetID="0" presetClass="path" presetSubtype="0" repeatCount="indefinite" fill="hold" grpId="2" nodeType="withEffect">
                                  <p:stCondLst>
                                    <p:cond delay="0"/>
                                  </p:stCondLst>
                                  <p:childTnLst>
                                    <p:animMotion origin="layout" path="M -0.00052 2.22222E-6 C -0.07318 0.13125 0.09479 0.19398 0.08346 0.28842 C 0.07226 0.38217 -0.07214 0.46643 -0.06784 0.56319 C -0.06393 0.68981 -0.05469 0.84676 -0.08138 0.94028 C -0.10794 1.03356 -0.1168 1.3787 -0.06823 1.18634 " pathEditMode="relative" rAng="0" ptsTypes="AAAAA">
                                      <p:cBhvr>
                                        <p:cTn id="184" dur="3150" fill="hold"/>
                                        <p:tgtEl>
                                          <p:spTgt spid="51"/>
                                        </p:tgtEl>
                                        <p:attrNameLst>
                                          <p:attrName>ppt_x</p:attrName>
                                          <p:attrName>ppt_y</p:attrName>
                                        </p:attrNameLst>
                                      </p:cBhvr>
                                      <p:rCtr x="-911" y="62176"/>
                                    </p:animMotion>
                                  </p:childTnLst>
                                </p:cTn>
                              </p:par>
                              <p:par>
                                <p:cTn id="185" presetID="8" presetClass="emph" presetSubtype="0" repeatCount="indefinite" fill="hold" grpId="0" nodeType="withEffect">
                                  <p:stCondLst>
                                    <p:cond delay="0"/>
                                  </p:stCondLst>
                                  <p:childTnLst>
                                    <p:animRot by="21600000">
                                      <p:cBhvr>
                                        <p:cTn id="186" dur="2170" fill="hold"/>
                                        <p:tgtEl>
                                          <p:spTgt spid="52"/>
                                        </p:tgtEl>
                                        <p:attrNameLst>
                                          <p:attrName>r</p:attrName>
                                        </p:attrNameLst>
                                      </p:cBhvr>
                                    </p:animRot>
                                  </p:childTnLst>
                                </p:cTn>
                              </p:par>
                              <p:par>
                                <p:cTn id="187" presetID="6" presetClass="emph" presetSubtype="0" repeatCount="indefinite" autoRev="1" fill="hold" grpId="1" nodeType="withEffect">
                                  <p:stCondLst>
                                    <p:cond delay="0"/>
                                  </p:stCondLst>
                                  <p:childTnLst>
                                    <p:animScale>
                                      <p:cBhvr>
                                        <p:cTn id="188" dur="540" fill="hold"/>
                                        <p:tgtEl>
                                          <p:spTgt spid="52"/>
                                        </p:tgtEl>
                                      </p:cBhvr>
                                      <p:by x="0" y="100000"/>
                                    </p:animScale>
                                  </p:childTnLst>
                                </p:cTn>
                              </p:par>
                              <p:par>
                                <p:cTn id="189" presetID="0" presetClass="path" presetSubtype="0" repeatCount="indefinite" fill="hold" grpId="2" nodeType="withEffect">
                                  <p:stCondLst>
                                    <p:cond delay="0"/>
                                  </p:stCondLst>
                                  <p:childTnLst>
                                    <p:animMotion origin="layout" path="M -0.00091 7.40741E-7 C -0.04075 0.13819 -0.04948 0.17685 -0.04727 0.29606 C -0.04492 0.39005 -0.00495 0.46227 -0.00065 0.55833 C 0.00365 0.6544 -0.01588 0.85555 -0.04232 0.9493 C -0.06914 1.04259 -0.07318 1.15324 -0.06654 1.2 " pathEditMode="relative" rAng="0" ptsTypes="AAAAA">
                                      <p:cBhvr>
                                        <p:cTn id="190" dur="3340" fill="hold"/>
                                        <p:tgtEl>
                                          <p:spTgt spid="52"/>
                                        </p:tgtEl>
                                        <p:attrNameLst>
                                          <p:attrName>ppt_x</p:attrName>
                                          <p:attrName>ppt_y</p:attrName>
                                        </p:attrNameLst>
                                      </p:cBhvr>
                                      <p:rCtr x="-3372" y="60000"/>
                                    </p:animMotion>
                                  </p:childTnLst>
                                </p:cTn>
                              </p:par>
                              <p:par>
                                <p:cTn id="191" presetID="8" presetClass="emph" presetSubtype="0" repeatCount="indefinite" fill="hold" grpId="0" nodeType="withEffect">
                                  <p:stCondLst>
                                    <p:cond delay="0"/>
                                  </p:stCondLst>
                                  <p:childTnLst>
                                    <p:animRot by="21600000">
                                      <p:cBhvr>
                                        <p:cTn id="192" dur="2630" fill="hold"/>
                                        <p:tgtEl>
                                          <p:spTgt spid="53"/>
                                        </p:tgtEl>
                                        <p:attrNameLst>
                                          <p:attrName>r</p:attrName>
                                        </p:attrNameLst>
                                      </p:cBhvr>
                                    </p:animRot>
                                  </p:childTnLst>
                                </p:cTn>
                              </p:par>
                              <p:par>
                                <p:cTn id="193" presetID="6" presetClass="emph" presetSubtype="0" repeatCount="indefinite" autoRev="1" fill="hold" grpId="1" nodeType="withEffect">
                                  <p:stCondLst>
                                    <p:cond delay="0"/>
                                  </p:stCondLst>
                                  <p:childTnLst>
                                    <p:animScale>
                                      <p:cBhvr>
                                        <p:cTn id="194" dur="870" fill="hold"/>
                                        <p:tgtEl>
                                          <p:spTgt spid="53"/>
                                        </p:tgtEl>
                                      </p:cBhvr>
                                      <p:by x="0" y="100000"/>
                                    </p:animScale>
                                  </p:childTnLst>
                                </p:cTn>
                              </p:par>
                              <p:par>
                                <p:cTn id="195" presetID="0" presetClass="path" presetSubtype="0" repeatCount="indefinite" fill="hold" grpId="2" nodeType="withEffect">
                                  <p:stCondLst>
                                    <p:cond delay="0"/>
                                  </p:stCondLst>
                                  <p:childTnLst>
                                    <p:animMotion origin="layout" path="M -0.00052 7.40741E-7 C -0.07318 0.13125 0.09466 0.19444 0.08333 0.28819 C 0.07213 0.38194 -0.07201 0.46643 -0.06784 0.56296 C -0.0638 0.69005 -0.05456 0.84699 -0.08125 0.94028 C -0.10807 1.0338 -0.09206 1.21204 -0.07122 1.24352 " pathEditMode="relative" rAng="0" ptsTypes="AAAAA">
                                      <p:cBhvr>
                                        <p:cTn id="196" dur="3540" fill="hold"/>
                                        <p:tgtEl>
                                          <p:spTgt spid="53"/>
                                        </p:tgtEl>
                                        <p:attrNameLst>
                                          <p:attrName>ppt_x</p:attrName>
                                          <p:attrName>ppt_y</p:attrName>
                                        </p:attrNameLst>
                                      </p:cBhvr>
                                      <p:rCtr x="-534" y="62176"/>
                                    </p:animMotion>
                                  </p:childTnLst>
                                </p:cTn>
                              </p:par>
                              <p:par>
                                <p:cTn id="197" presetID="8" presetClass="emph" presetSubtype="0" repeatCount="indefinite" fill="hold" grpId="0" nodeType="withEffect">
                                  <p:stCondLst>
                                    <p:cond delay="0"/>
                                  </p:stCondLst>
                                  <p:childTnLst>
                                    <p:animRot by="21600000">
                                      <p:cBhvr>
                                        <p:cTn id="198" dur="2230" fill="hold"/>
                                        <p:tgtEl>
                                          <p:spTgt spid="54"/>
                                        </p:tgtEl>
                                        <p:attrNameLst>
                                          <p:attrName>r</p:attrName>
                                        </p:attrNameLst>
                                      </p:cBhvr>
                                    </p:animRot>
                                  </p:childTnLst>
                                </p:cTn>
                              </p:par>
                              <p:par>
                                <p:cTn id="199" presetID="6" presetClass="emph" presetSubtype="0" repeatCount="indefinite" autoRev="1" fill="hold" grpId="1" nodeType="withEffect">
                                  <p:stCondLst>
                                    <p:cond delay="0"/>
                                  </p:stCondLst>
                                  <p:childTnLst>
                                    <p:animScale>
                                      <p:cBhvr>
                                        <p:cTn id="200" dur="790" fill="hold"/>
                                        <p:tgtEl>
                                          <p:spTgt spid="54"/>
                                        </p:tgtEl>
                                      </p:cBhvr>
                                      <p:by x="0" y="100000"/>
                                    </p:animScale>
                                  </p:childTnLst>
                                </p:cTn>
                              </p:par>
                              <p:par>
                                <p:cTn id="201" presetID="0" presetClass="path" presetSubtype="0" repeatCount="indefinite" fill="hold" grpId="2" nodeType="withEffect">
                                  <p:stCondLst>
                                    <p:cond delay="0"/>
                                  </p:stCondLst>
                                  <p:childTnLst>
                                    <p:animMotion origin="layout" path="M 4.79167E-6 -4.07407E-6 C -0.0724 0.13102 -0.14493 0.26158 -0.12995 0.35533 C -0.11511 0.44862 0.08502 0.46459 0.08932 0.56088 C 0.09362 0.65718 -0.07761 0.83959 -0.1043 0.93287 C -0.13099 1.02616 -0.10027 1.18264 -0.06771 1.1838 " pathEditMode="relative" rAng="0" ptsTypes="AAAAA">
                                      <p:cBhvr>
                                        <p:cTn id="202" dur="3450" fill="hold"/>
                                        <p:tgtEl>
                                          <p:spTgt spid="54"/>
                                        </p:tgtEl>
                                        <p:attrNameLst>
                                          <p:attrName>ppt_x</p:attrName>
                                          <p:attrName>ppt_y</p:attrName>
                                        </p:attrNameLst>
                                      </p:cBhvr>
                                      <p:rCtr x="-2122" y="59190"/>
                                    </p:animMotion>
                                  </p:childTnLst>
                                </p:cTn>
                              </p:par>
                              <p:par>
                                <p:cTn id="203" presetID="8" presetClass="emph" presetSubtype="0" repeatCount="indefinite" fill="hold" grpId="0" nodeType="withEffect">
                                  <p:stCondLst>
                                    <p:cond delay="0"/>
                                  </p:stCondLst>
                                  <p:childTnLst>
                                    <p:animRot by="21600000">
                                      <p:cBhvr>
                                        <p:cTn id="204" dur="2150" fill="hold"/>
                                        <p:tgtEl>
                                          <p:spTgt spid="55"/>
                                        </p:tgtEl>
                                        <p:attrNameLst>
                                          <p:attrName>r</p:attrName>
                                        </p:attrNameLst>
                                      </p:cBhvr>
                                    </p:animRot>
                                  </p:childTnLst>
                                </p:cTn>
                              </p:par>
                              <p:par>
                                <p:cTn id="205" presetID="6" presetClass="emph" presetSubtype="0" repeatCount="indefinite" autoRev="1" fill="hold" grpId="1" nodeType="withEffect">
                                  <p:stCondLst>
                                    <p:cond delay="0"/>
                                  </p:stCondLst>
                                  <p:childTnLst>
                                    <p:animScale>
                                      <p:cBhvr>
                                        <p:cTn id="206" dur="550" fill="hold"/>
                                        <p:tgtEl>
                                          <p:spTgt spid="55"/>
                                        </p:tgtEl>
                                      </p:cBhvr>
                                      <p:by x="0" y="100000"/>
                                    </p:animScale>
                                  </p:childTnLst>
                                </p:cTn>
                              </p:par>
                              <p:par>
                                <p:cTn id="207" presetID="0" presetClass="path" presetSubtype="0" repeatCount="indefinite" fill="hold" grpId="2" nodeType="withEffect">
                                  <p:stCondLst>
                                    <p:cond delay="0"/>
                                  </p:stCondLst>
                                  <p:childTnLst>
                                    <p:animMotion origin="layout" path="M -0.00091 4.44444E-6 C -0.04075 0.13819 -0.04948 0.17777 -0.04726 0.29606 C -0.04492 0.39004 -0.00495 0.46226 -0.00065 0.55833 C 0.00365 0.65439 -0.01588 0.85555 -0.04232 0.9493 C -0.06914 1.04259 -0.07318 1.19444 -0.06654 1.2412 " pathEditMode="relative" rAng="0" ptsTypes="AAAAA">
                                      <p:cBhvr>
                                        <p:cTn id="208" dur="3450" fill="hold"/>
                                        <p:tgtEl>
                                          <p:spTgt spid="55"/>
                                        </p:tgtEl>
                                        <p:attrNameLst>
                                          <p:attrName>ppt_x</p:attrName>
                                          <p:attrName>ppt_y</p:attrName>
                                        </p:attrNameLst>
                                      </p:cBhvr>
                                      <p:rCtr x="-3385" y="62060"/>
                                    </p:animMotion>
                                  </p:childTnLst>
                                </p:cTn>
                              </p:par>
                              <p:par>
                                <p:cTn id="209" presetID="8" presetClass="emph" presetSubtype="0" repeatCount="indefinite" fill="hold" grpId="0" nodeType="withEffect">
                                  <p:stCondLst>
                                    <p:cond delay="0"/>
                                  </p:stCondLst>
                                  <p:childTnLst>
                                    <p:animRot by="21600000">
                                      <p:cBhvr>
                                        <p:cTn id="210" dur="2670" fill="hold"/>
                                        <p:tgtEl>
                                          <p:spTgt spid="56"/>
                                        </p:tgtEl>
                                        <p:attrNameLst>
                                          <p:attrName>r</p:attrName>
                                        </p:attrNameLst>
                                      </p:cBhvr>
                                    </p:animRot>
                                  </p:childTnLst>
                                </p:cTn>
                              </p:par>
                              <p:par>
                                <p:cTn id="211" presetID="6" presetClass="emph" presetSubtype="0" repeatCount="indefinite" autoRev="1" fill="hold" grpId="1" nodeType="withEffect">
                                  <p:stCondLst>
                                    <p:cond delay="0"/>
                                  </p:stCondLst>
                                  <p:childTnLst>
                                    <p:animScale>
                                      <p:cBhvr>
                                        <p:cTn id="212" dur="680" fill="hold"/>
                                        <p:tgtEl>
                                          <p:spTgt spid="56"/>
                                        </p:tgtEl>
                                      </p:cBhvr>
                                      <p:by x="0" y="100000"/>
                                    </p:animScale>
                                  </p:childTnLst>
                                </p:cTn>
                              </p:par>
                              <p:par>
                                <p:cTn id="213" presetID="0" presetClass="path" presetSubtype="0" repeatCount="indefinite" fill="hold" grpId="2" nodeType="withEffect">
                                  <p:stCondLst>
                                    <p:cond delay="0"/>
                                  </p:stCondLst>
                                  <p:childTnLst>
                                    <p:animMotion origin="layout" path="M -2.5E-6 2.22222E-6 C -0.07239 0.13055 -0.14492 0.26157 -0.12995 0.35555 C -0.1151 0.44861 0.08503 0.46458 0.08933 0.56088 C 0.09362 0.65694 -0.0776 0.83958 -0.10429 0.93287 C -0.13099 1.02639 -0.12278 1.36273 -0.07448 1.17037 " pathEditMode="relative" rAng="0" ptsTypes="AAAAA">
                                      <p:cBhvr>
                                        <p:cTn id="214" dur="3120" fill="hold"/>
                                        <p:tgtEl>
                                          <p:spTgt spid="56"/>
                                        </p:tgtEl>
                                        <p:attrNameLst>
                                          <p:attrName>ppt_x</p:attrName>
                                          <p:attrName>ppt_y</p:attrName>
                                        </p:attrNameLst>
                                      </p:cBhvr>
                                      <p:rCtr x="-2135" y="61435"/>
                                    </p:animMotion>
                                  </p:childTnLst>
                                </p:cTn>
                              </p:par>
                              <p:par>
                                <p:cTn id="215" presetID="8" presetClass="emph" presetSubtype="0" repeatCount="indefinite" fill="hold" grpId="0" nodeType="withEffect">
                                  <p:stCondLst>
                                    <p:cond delay="0"/>
                                  </p:stCondLst>
                                  <p:childTnLst>
                                    <p:animRot by="21600000">
                                      <p:cBhvr>
                                        <p:cTn id="216" dur="2180" fill="hold"/>
                                        <p:tgtEl>
                                          <p:spTgt spid="57"/>
                                        </p:tgtEl>
                                        <p:attrNameLst>
                                          <p:attrName>r</p:attrName>
                                        </p:attrNameLst>
                                      </p:cBhvr>
                                    </p:animRot>
                                  </p:childTnLst>
                                </p:cTn>
                              </p:par>
                              <p:par>
                                <p:cTn id="217" presetID="6" presetClass="emph" presetSubtype="0" repeatCount="indefinite" autoRev="1" fill="hold" grpId="1" nodeType="withEffect">
                                  <p:stCondLst>
                                    <p:cond delay="0"/>
                                  </p:stCondLst>
                                  <p:childTnLst>
                                    <p:animScale>
                                      <p:cBhvr>
                                        <p:cTn id="218" dur="820" fill="hold"/>
                                        <p:tgtEl>
                                          <p:spTgt spid="57"/>
                                        </p:tgtEl>
                                      </p:cBhvr>
                                      <p:by x="0" y="100000"/>
                                    </p:animScale>
                                  </p:childTnLst>
                                </p:cTn>
                              </p:par>
                              <p:par>
                                <p:cTn id="219" presetID="0" presetClass="path" presetSubtype="0" repeatCount="indefinite" fill="hold" grpId="2" nodeType="withEffect">
                                  <p:stCondLst>
                                    <p:cond delay="0"/>
                                  </p:stCondLst>
                                  <p:childTnLst>
                                    <p:animMotion origin="layout" path="M -0.00105 2.22222E-6 C -0.07357 0.13055 -0.03503 0.23287 -0.01315 0.31967 C 0.00182 0.4118 -0.07409 0.50046 -0.06993 0.59676 C -0.06563 0.69259 0.04987 0.82801 0.02291 0.92153 C -0.00378 1.01481 -0.07618 1.26018 -0.0944 1.22616 " pathEditMode="relative" rAng="0" ptsTypes="AAAAA">
                                      <p:cBhvr>
                                        <p:cTn id="220" dur="3140" fill="hold"/>
                                        <p:tgtEl>
                                          <p:spTgt spid="57"/>
                                        </p:tgtEl>
                                        <p:attrNameLst>
                                          <p:attrName>ppt_x</p:attrName>
                                          <p:attrName>ppt_y</p:attrName>
                                        </p:attrNameLst>
                                      </p:cBhvr>
                                      <p:rCtr x="-3268" y="6145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P spid="22" grpId="2" animBg="1"/>
      <p:bldP spid="23" grpId="0" animBg="1"/>
      <p:bldP spid="23" grpId="1" animBg="1"/>
      <p:bldP spid="23" grpId="2" animBg="1"/>
      <p:bldP spid="24" grpId="0" animBg="1"/>
      <p:bldP spid="24" grpId="1" animBg="1"/>
      <p:bldP spid="24" grpId="2" animBg="1"/>
      <p:bldP spid="25" grpId="0" animBg="1"/>
      <p:bldP spid="25" grpId="1" animBg="1"/>
      <p:bldP spid="25" grpId="2" animBg="1"/>
      <p:bldP spid="26" grpId="0" animBg="1"/>
      <p:bldP spid="26" grpId="1" animBg="1"/>
      <p:bldP spid="26" grpId="2" animBg="1"/>
      <p:bldP spid="27" grpId="0" animBg="1"/>
      <p:bldP spid="27" grpId="1" animBg="1"/>
      <p:bldP spid="27" grpId="2" animBg="1"/>
      <p:bldP spid="28" grpId="0" animBg="1"/>
      <p:bldP spid="28" grpId="1" animBg="1"/>
      <p:bldP spid="28" grpId="2" animBg="1"/>
      <p:bldP spid="29" grpId="0" animBg="1"/>
      <p:bldP spid="29" grpId="1" animBg="1"/>
      <p:bldP spid="29" grpId="2" animBg="1"/>
      <p:bldP spid="30" grpId="0" animBg="1"/>
      <p:bldP spid="30" grpId="1" animBg="1"/>
      <p:bldP spid="30" grpId="2" animBg="1"/>
      <p:bldP spid="31" grpId="0" animBg="1"/>
      <p:bldP spid="31" grpId="1" animBg="1"/>
      <p:bldP spid="31" grpId="2" animBg="1"/>
      <p:bldP spid="32" grpId="0" animBg="1"/>
      <p:bldP spid="32" grpId="1" animBg="1"/>
      <p:bldP spid="32" grpId="2" animBg="1"/>
      <p:bldP spid="33" grpId="0" animBg="1"/>
      <p:bldP spid="33" grpId="1" animBg="1"/>
      <p:bldP spid="33" grpId="2" animBg="1"/>
      <p:bldP spid="34" grpId="0" animBg="1"/>
      <p:bldP spid="34" grpId="1" animBg="1"/>
      <p:bldP spid="34" grpId="2" animBg="1"/>
      <p:bldP spid="35" grpId="0" animBg="1"/>
      <p:bldP spid="35" grpId="1" animBg="1"/>
      <p:bldP spid="35" grpId="2" animBg="1"/>
      <p:bldP spid="36" grpId="0" animBg="1"/>
      <p:bldP spid="36" grpId="1" animBg="1"/>
      <p:bldP spid="36" grpId="2" animBg="1"/>
      <p:bldP spid="37" grpId="0" animBg="1"/>
      <p:bldP spid="37" grpId="1" animBg="1"/>
      <p:bldP spid="37" grpId="2" animBg="1"/>
      <p:bldP spid="38" grpId="0" animBg="1"/>
      <p:bldP spid="38" grpId="1" animBg="1"/>
      <p:bldP spid="38" grpId="2" animBg="1"/>
      <p:bldP spid="39" grpId="0" animBg="1"/>
      <p:bldP spid="39" grpId="1" animBg="1"/>
      <p:bldP spid="39" grpId="2" animBg="1"/>
      <p:bldP spid="40" grpId="0" animBg="1"/>
      <p:bldP spid="40" grpId="1" animBg="1"/>
      <p:bldP spid="40" grpId="2" animBg="1"/>
      <p:bldP spid="41" grpId="0" animBg="1"/>
      <p:bldP spid="41" grpId="1" animBg="1"/>
      <p:bldP spid="41" grpId="2" animBg="1"/>
      <p:bldP spid="42" grpId="0" animBg="1"/>
      <p:bldP spid="42" grpId="1" animBg="1"/>
      <p:bldP spid="42" grpId="2" animBg="1"/>
      <p:bldP spid="43" grpId="0" animBg="1"/>
      <p:bldP spid="43" grpId="1" animBg="1"/>
      <p:bldP spid="43" grpId="2" animBg="1"/>
      <p:bldP spid="44" grpId="0" animBg="1"/>
      <p:bldP spid="44" grpId="1" animBg="1"/>
      <p:bldP spid="44" grpId="2" animBg="1"/>
      <p:bldP spid="45" grpId="0" animBg="1"/>
      <p:bldP spid="45" grpId="1" animBg="1"/>
      <p:bldP spid="45" grpId="2" animBg="1"/>
      <p:bldP spid="46" grpId="0" animBg="1"/>
      <p:bldP spid="46" grpId="1" animBg="1"/>
      <p:bldP spid="46" grpId="2" animBg="1"/>
      <p:bldP spid="47" grpId="0" animBg="1"/>
      <p:bldP spid="47" grpId="1" animBg="1"/>
      <p:bldP spid="47" grpId="2" animBg="1"/>
      <p:bldP spid="48" grpId="0" animBg="1"/>
      <p:bldP spid="48" grpId="1" animBg="1"/>
      <p:bldP spid="48" grpId="2" animBg="1"/>
      <p:bldP spid="49" grpId="0" animBg="1"/>
      <p:bldP spid="49" grpId="1" animBg="1"/>
      <p:bldP spid="49" grpId="2" animBg="1"/>
      <p:bldP spid="50" grpId="0" animBg="1"/>
      <p:bldP spid="50" grpId="1" animBg="1"/>
      <p:bldP spid="50" grpId="2" animBg="1"/>
      <p:bldP spid="51" grpId="0" animBg="1"/>
      <p:bldP spid="51" grpId="1" animBg="1"/>
      <p:bldP spid="51" grpId="2" animBg="1"/>
      <p:bldP spid="52" grpId="0" animBg="1"/>
      <p:bldP spid="52" grpId="1" animBg="1"/>
      <p:bldP spid="52" grpId="2" animBg="1"/>
      <p:bldP spid="53" grpId="0" animBg="1"/>
      <p:bldP spid="53" grpId="1" animBg="1"/>
      <p:bldP spid="53" grpId="2" animBg="1"/>
      <p:bldP spid="54" grpId="0" animBg="1"/>
      <p:bldP spid="54" grpId="1" animBg="1"/>
      <p:bldP spid="54" grpId="2" animBg="1"/>
      <p:bldP spid="55" grpId="0" animBg="1"/>
      <p:bldP spid="55" grpId="1" animBg="1"/>
      <p:bldP spid="55" grpId="2" animBg="1"/>
      <p:bldP spid="56" grpId="0" animBg="1"/>
      <p:bldP spid="56" grpId="1" animBg="1"/>
      <p:bldP spid="56" grpId="2" animBg="1"/>
      <p:bldP spid="57" grpId="0" animBg="1"/>
      <p:bldP spid="57" grpId="1" animBg="1"/>
      <p:bldP spid="57" grpId="2"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91D42-BEF8-9D5C-59A0-C8D3FFADBBCC}"/>
              </a:ext>
            </a:extLst>
          </p:cNvPr>
          <p:cNvSpPr>
            <a:spLocks noGrp="1"/>
          </p:cNvSpPr>
          <p:nvPr>
            <p:ph type="title"/>
          </p:nvPr>
        </p:nvSpPr>
        <p:spPr>
          <a:xfrm>
            <a:off x="838200" y="365126"/>
            <a:ext cx="10515600" cy="973020"/>
          </a:xfrm>
        </p:spPr>
        <p:txBody>
          <a:bodyPr/>
          <a:lstStyle/>
          <a:p>
            <a:r>
              <a:rPr lang="en-US" dirty="0">
                <a:latin typeface="Garamond" panose="02020404030301010803" pitchFamily="18" charset="0"/>
              </a:rPr>
              <a:t>References</a:t>
            </a:r>
          </a:p>
        </p:txBody>
      </p:sp>
      <p:sp>
        <p:nvSpPr>
          <p:cNvPr id="7" name="Rectangle 2">
            <a:extLst>
              <a:ext uri="{FF2B5EF4-FFF2-40B4-BE49-F238E27FC236}">
                <a16:creationId xmlns:a16="http://schemas.microsoft.com/office/drawing/2014/main" id="{373B49DA-CC57-1D86-8723-336749652ADE}"/>
              </a:ext>
            </a:extLst>
          </p:cNvPr>
          <p:cNvSpPr>
            <a:spLocks noChangeArrowheads="1"/>
          </p:cNvSpPr>
          <p:nvPr/>
        </p:nvSpPr>
        <p:spPr bwMode="auto">
          <a:xfrm>
            <a:off x="-3249038" y="-127333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Content Placeholder 9">
            <a:extLst>
              <a:ext uri="{FF2B5EF4-FFF2-40B4-BE49-F238E27FC236}">
                <a16:creationId xmlns:a16="http://schemas.microsoft.com/office/drawing/2014/main" id="{7508ACDA-92A5-9240-27D3-71DE2420E498}"/>
              </a:ext>
            </a:extLst>
          </p:cNvPr>
          <p:cNvSpPr>
            <a:spLocks noGrp="1"/>
          </p:cNvSpPr>
          <p:nvPr>
            <p:ph idx="1"/>
          </p:nvPr>
        </p:nvSpPr>
        <p:spPr>
          <a:xfrm>
            <a:off x="838200" y="1338146"/>
            <a:ext cx="10515600" cy="5519854"/>
          </a:xfrm>
        </p:spPr>
        <p:txBody>
          <a:bodyPr>
            <a:normAutofit fontScale="70000" lnSpcReduction="20000"/>
          </a:bodyPr>
          <a:lstStyle/>
          <a:p>
            <a:pPr marL="0" indent="0" fontAlgn="t">
              <a:buNone/>
            </a:pPr>
            <a:r>
              <a:rPr lang="en-US" dirty="0">
                <a:latin typeface="Garamond" panose="02020404030301010803" pitchFamily="18" charset="0"/>
              </a:rPr>
              <a:t>Crusius, J., &amp; Lange, J. (2017). How Do People Respond to Threatened Social Status?</a:t>
            </a:r>
          </a:p>
          <a:p>
            <a:pPr marL="0" indent="0" fontAlgn="t">
              <a:buNone/>
            </a:pPr>
            <a:r>
              <a:rPr lang="en-US" dirty="0">
                <a:latin typeface="Garamond" panose="02020404030301010803" pitchFamily="18" charset="0"/>
              </a:rPr>
              <a:t>	Moderators of Benign versus Malicious Envy (pp. 85–110).</a:t>
            </a:r>
          </a:p>
          <a:p>
            <a:pPr marL="0" indent="0" fontAlgn="t">
              <a:buNone/>
            </a:pPr>
            <a:r>
              <a:rPr lang="en-US" dirty="0">
                <a:latin typeface="Garamond" panose="02020404030301010803" pitchFamily="18" charset="0"/>
              </a:rPr>
              <a:t>	</a:t>
            </a:r>
            <a:r>
              <a:rPr lang="en-US" dirty="0">
                <a:latin typeface="Garamond" panose="02020404030301010803" pitchFamily="18" charset="0"/>
                <a:hlinkClick r:id="rId3"/>
              </a:rPr>
              <a:t>https://doi.org/10.1093/acprof:oso/9780190228057.003.0004</a:t>
            </a:r>
            <a:endParaRPr lang="en-US" dirty="0">
              <a:latin typeface="Garamond" panose="02020404030301010803" pitchFamily="18" charset="0"/>
            </a:endParaRPr>
          </a:p>
          <a:p>
            <a:pPr marL="0" indent="0" fontAlgn="t">
              <a:buNone/>
            </a:pPr>
            <a:r>
              <a:rPr lang="en-US" dirty="0">
                <a:latin typeface="Garamond" panose="02020404030301010803" pitchFamily="18" charset="0"/>
              </a:rPr>
              <a:t>Grimm, J., &amp; Grimm, W. (1991). Kinder- und </a:t>
            </a:r>
            <a:r>
              <a:rPr lang="en-US" dirty="0" err="1">
                <a:latin typeface="Garamond" panose="02020404030301010803" pitchFamily="18" charset="0"/>
              </a:rPr>
              <a:t>Hausmärchen</a:t>
            </a:r>
            <a:r>
              <a:rPr lang="en-US" dirty="0">
                <a:latin typeface="Garamond" panose="02020404030301010803" pitchFamily="18" charset="0"/>
              </a:rPr>
              <a:t>. Rastatt: Arthur </a:t>
            </a:r>
            <a:r>
              <a:rPr lang="en-US" dirty="0" err="1">
                <a:latin typeface="Garamond" panose="02020404030301010803" pitchFamily="18" charset="0"/>
              </a:rPr>
              <a:t>Moewig</a:t>
            </a:r>
            <a:r>
              <a:rPr lang="en-US" dirty="0">
                <a:latin typeface="Garamond" panose="02020404030301010803" pitchFamily="18" charset="0"/>
              </a:rPr>
              <a:t> (original:</a:t>
            </a:r>
          </a:p>
          <a:p>
            <a:pPr marL="0" indent="0" fontAlgn="t">
              <a:buNone/>
            </a:pPr>
            <a:r>
              <a:rPr lang="en-US" dirty="0">
                <a:latin typeface="Garamond" panose="02020404030301010803" pitchFamily="18" charset="0"/>
              </a:rPr>
              <a:t>	1857).</a:t>
            </a:r>
          </a:p>
          <a:p>
            <a:pPr marL="0" indent="0" fontAlgn="t">
              <a:buNone/>
            </a:pPr>
            <a:r>
              <a:rPr lang="en-US" dirty="0">
                <a:latin typeface="Garamond" panose="02020404030301010803" pitchFamily="18" charset="0"/>
              </a:rPr>
              <a:t>Levy, J. P., </a:t>
            </a:r>
            <a:r>
              <a:rPr lang="en-US" dirty="0" err="1">
                <a:latin typeface="Garamond" panose="02020404030301010803" pitchFamily="18" charset="0"/>
              </a:rPr>
              <a:t>Bullinaria</a:t>
            </a:r>
            <a:r>
              <a:rPr lang="en-US" dirty="0">
                <a:latin typeface="Garamond" panose="02020404030301010803" pitchFamily="18" charset="0"/>
              </a:rPr>
              <a:t>, J. A., &amp; Patel, M. (1999). Explorations in the derivation of word co-occurrence</a:t>
            </a:r>
          </a:p>
          <a:p>
            <a:pPr marL="0" indent="0" fontAlgn="t">
              <a:buNone/>
            </a:pPr>
            <a:r>
              <a:rPr lang="en-US" dirty="0">
                <a:latin typeface="Garamond" panose="02020404030301010803" pitchFamily="18" charset="0"/>
              </a:rPr>
              <a:t>	statistics. </a:t>
            </a:r>
            <a:r>
              <a:rPr lang="en-US" i="1" dirty="0">
                <a:latin typeface="Garamond" panose="02020404030301010803" pitchFamily="18" charset="0"/>
              </a:rPr>
              <a:t>South Pacific Journal of Psychology</a:t>
            </a:r>
            <a:r>
              <a:rPr lang="en-US" dirty="0">
                <a:latin typeface="Garamond" panose="02020404030301010803" pitchFamily="18" charset="0"/>
              </a:rPr>
              <a:t>, </a:t>
            </a:r>
            <a:r>
              <a:rPr lang="en-US" i="1" dirty="0">
                <a:latin typeface="Garamond" panose="02020404030301010803" pitchFamily="18" charset="0"/>
              </a:rPr>
              <a:t>10</a:t>
            </a:r>
            <a:r>
              <a:rPr lang="en-US" dirty="0">
                <a:latin typeface="Garamond" panose="02020404030301010803" pitchFamily="18" charset="0"/>
              </a:rPr>
              <a:t>(1), 99-111.</a:t>
            </a:r>
          </a:p>
          <a:p>
            <a:pPr marL="0" indent="0" fontAlgn="t">
              <a:buNone/>
            </a:pPr>
            <a:r>
              <a:rPr lang="en-US" dirty="0">
                <a:latin typeface="Garamond" panose="02020404030301010803" pitchFamily="18" charset="0"/>
              </a:rPr>
              <a:t>Parrott, W. G., &amp; Smith, R. H. (1993). Distinguishing the experiences of envy and</a:t>
            </a:r>
          </a:p>
          <a:p>
            <a:pPr marL="0" indent="0" fontAlgn="t">
              <a:buNone/>
            </a:pPr>
            <a:r>
              <a:rPr lang="en-US" dirty="0">
                <a:latin typeface="Garamond" panose="02020404030301010803" pitchFamily="18" charset="0"/>
              </a:rPr>
              <a:t>	jealousy. </a:t>
            </a:r>
            <a:r>
              <a:rPr lang="en-US" i="1" dirty="0">
                <a:latin typeface="Garamond" panose="02020404030301010803" pitchFamily="18" charset="0"/>
              </a:rPr>
              <a:t>Journal of personality and social psychology, 64</a:t>
            </a:r>
            <a:r>
              <a:rPr lang="en-US" dirty="0">
                <a:latin typeface="Garamond" panose="02020404030301010803" pitchFamily="18" charset="0"/>
              </a:rPr>
              <a:t>(6), 906.</a:t>
            </a:r>
          </a:p>
          <a:p>
            <a:pPr marL="0" indent="0" fontAlgn="t">
              <a:buNone/>
            </a:pPr>
            <a:r>
              <a:rPr lang="en-US" dirty="0" err="1">
                <a:latin typeface="Garamond" panose="02020404030301010803" pitchFamily="18" charset="0"/>
              </a:rPr>
              <a:t>Rentzsch</a:t>
            </a:r>
            <a:r>
              <a:rPr lang="en-US" dirty="0">
                <a:latin typeface="Garamond" panose="02020404030301010803" pitchFamily="18" charset="0"/>
              </a:rPr>
              <a:t>, K., &amp; Gross, J. J. (2015). Who Turns Green with Envy? Conceptual and Empirical</a:t>
            </a:r>
          </a:p>
          <a:p>
            <a:pPr marL="0" indent="0" fontAlgn="t">
              <a:buNone/>
            </a:pPr>
            <a:r>
              <a:rPr lang="en-US" dirty="0">
                <a:latin typeface="Garamond" panose="02020404030301010803" pitchFamily="18" charset="0"/>
              </a:rPr>
              <a:t>	Perspectives on Dispositional Envy. </a:t>
            </a:r>
            <a:r>
              <a:rPr lang="en-US" i="1" dirty="0">
                <a:latin typeface="Garamond" panose="02020404030301010803" pitchFamily="18" charset="0"/>
              </a:rPr>
              <a:t>European Journal of Personality, 29</a:t>
            </a:r>
            <a:r>
              <a:rPr lang="en-US" dirty="0">
                <a:latin typeface="Garamond" panose="02020404030301010803" pitchFamily="18" charset="0"/>
              </a:rPr>
              <a:t>(5), 530–547.</a:t>
            </a:r>
          </a:p>
          <a:p>
            <a:pPr marL="0" indent="0" fontAlgn="t">
              <a:buNone/>
            </a:pPr>
            <a:r>
              <a:rPr lang="en-US" dirty="0">
                <a:latin typeface="Garamond" panose="02020404030301010803" pitchFamily="18" charset="0"/>
              </a:rPr>
              <a:t>	https://doi.org/10.1002/per.2012</a:t>
            </a:r>
          </a:p>
          <a:p>
            <a:pPr marL="0" indent="0" fontAlgn="t">
              <a:buNone/>
            </a:pPr>
            <a:r>
              <a:rPr lang="en-US" dirty="0" err="1">
                <a:latin typeface="Garamond" panose="02020404030301010803" pitchFamily="18" charset="0"/>
              </a:rPr>
              <a:t>Rentzsch</a:t>
            </a:r>
            <a:r>
              <a:rPr lang="en-US" dirty="0">
                <a:latin typeface="Garamond" panose="02020404030301010803" pitchFamily="18" charset="0"/>
              </a:rPr>
              <a:t>, K., Giese, A.-K., Hebel, V., &amp; Lösch, T. (2023). Personality and Emotions in Social</a:t>
            </a:r>
          </a:p>
          <a:p>
            <a:pPr marL="0" indent="0" fontAlgn="t">
              <a:buNone/>
            </a:pPr>
            <a:r>
              <a:rPr lang="en-US" dirty="0">
                <a:latin typeface="Garamond" panose="02020404030301010803" pitchFamily="18" charset="0"/>
              </a:rPr>
              <a:t>	Interactions – The PESI Project. </a:t>
            </a:r>
            <a:r>
              <a:rPr lang="en-US" i="1" dirty="0">
                <a:latin typeface="Garamond" panose="02020404030301010803" pitchFamily="18" charset="0"/>
              </a:rPr>
              <a:t>Personality Science, 4</a:t>
            </a:r>
            <a:r>
              <a:rPr lang="en-US" dirty="0">
                <a:latin typeface="Garamond" panose="02020404030301010803" pitchFamily="18" charset="0"/>
              </a:rPr>
              <a:t>(1), e8241.</a:t>
            </a:r>
          </a:p>
          <a:p>
            <a:pPr marL="0" indent="0" fontAlgn="t">
              <a:buNone/>
            </a:pPr>
            <a:r>
              <a:rPr lang="en-US" dirty="0">
                <a:latin typeface="Garamond" panose="02020404030301010803" pitchFamily="18" charset="0"/>
              </a:rPr>
              <a:t>	https://doi.org/10.5964/ps.8241</a:t>
            </a:r>
          </a:p>
          <a:p>
            <a:pPr marL="0" indent="0" fontAlgn="t">
              <a:buNone/>
            </a:pPr>
            <a:r>
              <a:rPr lang="en-US" dirty="0">
                <a:latin typeface="Garamond" panose="02020404030301010803" pitchFamily="18" charset="0"/>
              </a:rPr>
              <a:t>Smith, R. H., &amp; Kim, S. H. (2007). Comprehending envy. </a:t>
            </a:r>
            <a:r>
              <a:rPr lang="en-US" i="1" dirty="0">
                <a:latin typeface="Garamond" panose="02020404030301010803" pitchFamily="18" charset="0"/>
              </a:rPr>
              <a:t>Psychological bulletin, 133</a:t>
            </a:r>
            <a:r>
              <a:rPr lang="en-US" dirty="0">
                <a:latin typeface="Garamond" panose="02020404030301010803" pitchFamily="18" charset="0"/>
              </a:rPr>
              <a:t>(1), 46.</a:t>
            </a:r>
          </a:p>
          <a:p>
            <a:pPr marL="0" indent="0">
              <a:buNone/>
            </a:pPr>
            <a:endParaRPr lang="en-US" dirty="0">
              <a:latin typeface="Garamond" panose="02020404030301010803" pitchFamily="18" charset="0"/>
            </a:endParaRPr>
          </a:p>
        </p:txBody>
      </p:sp>
    </p:spTree>
    <p:extLst>
      <p:ext uri="{BB962C8B-B14F-4D97-AF65-F5344CB8AC3E}">
        <p14:creationId xmlns:p14="http://schemas.microsoft.com/office/powerpoint/2010/main" val="28352164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3EFFE-FD6F-7048-6424-7BA7BC1FA971}"/>
              </a:ext>
            </a:extLst>
          </p:cNvPr>
          <p:cNvSpPr>
            <a:spLocks noGrp="1"/>
          </p:cNvSpPr>
          <p:nvPr>
            <p:ph type="title"/>
          </p:nvPr>
        </p:nvSpPr>
        <p:spPr/>
        <p:txBody>
          <a:bodyPr/>
          <a:lstStyle/>
          <a:p>
            <a:r>
              <a:rPr lang="en-US" dirty="0">
                <a:latin typeface="Garamond" panose="02020404030301010803" pitchFamily="18" charset="0"/>
              </a:rPr>
              <a:t>Timeline</a:t>
            </a:r>
          </a:p>
        </p:txBody>
      </p:sp>
      <p:sp>
        <p:nvSpPr>
          <p:cNvPr id="3" name="Content Placeholder 2">
            <a:extLst>
              <a:ext uri="{FF2B5EF4-FFF2-40B4-BE49-F238E27FC236}">
                <a16:creationId xmlns:a16="http://schemas.microsoft.com/office/drawing/2014/main" id="{E7E36585-BB4D-ADC2-6895-44AA8A05B26F}"/>
              </a:ext>
            </a:extLst>
          </p:cNvPr>
          <p:cNvSpPr>
            <a:spLocks noGrp="1"/>
          </p:cNvSpPr>
          <p:nvPr>
            <p:ph idx="1"/>
          </p:nvPr>
        </p:nvSpPr>
        <p:spPr>
          <a:xfrm>
            <a:off x="838200" y="1388124"/>
            <a:ext cx="10515600" cy="5288097"/>
          </a:xfrm>
        </p:spPr>
        <p:txBody>
          <a:bodyPr>
            <a:normAutofit lnSpcReduction="10000"/>
          </a:bodyPr>
          <a:lstStyle/>
          <a:p>
            <a:pPr marL="0" indent="0">
              <a:buNone/>
            </a:pPr>
            <a:r>
              <a:rPr lang="en-US" dirty="0">
                <a:latin typeface="Garamond" panose="02020404030301010803" pitchFamily="18" charset="0"/>
                <a:hlinkClick r:id="rId2" action="ppaction://hlinksldjump"/>
              </a:rPr>
              <a:t>Background </a:t>
            </a:r>
            <a:endParaRPr lang="en-US" dirty="0">
              <a:latin typeface="Garamond" panose="02020404030301010803" pitchFamily="18" charset="0"/>
            </a:endParaRPr>
          </a:p>
          <a:p>
            <a:pPr marL="0" indent="0">
              <a:buNone/>
            </a:pPr>
            <a:endParaRPr lang="en-US" dirty="0">
              <a:latin typeface="Garamond" panose="02020404030301010803" pitchFamily="18" charset="0"/>
            </a:endParaRPr>
          </a:p>
          <a:p>
            <a:pPr marL="0" indent="0">
              <a:buNone/>
            </a:pPr>
            <a:r>
              <a:rPr lang="en-US" dirty="0">
                <a:latin typeface="Garamond" panose="02020404030301010803" pitchFamily="18" charset="0"/>
                <a:hlinkClick r:id="rId3" action="ppaction://hlinksldjump"/>
              </a:rPr>
              <a:t>My work</a:t>
            </a:r>
            <a:endParaRPr lang="en-US" dirty="0">
              <a:latin typeface="Garamond" panose="02020404030301010803" pitchFamily="18" charset="0"/>
            </a:endParaRPr>
          </a:p>
          <a:p>
            <a:pPr marL="0" indent="0">
              <a:buNone/>
            </a:pPr>
            <a:endParaRPr lang="en-US" dirty="0">
              <a:latin typeface="Garamond" panose="02020404030301010803" pitchFamily="18" charset="0"/>
            </a:endParaRPr>
          </a:p>
          <a:p>
            <a:pPr marL="0" indent="0">
              <a:buNone/>
            </a:pPr>
            <a:r>
              <a:rPr lang="en-US" dirty="0">
                <a:latin typeface="Garamond" panose="02020404030301010803" pitchFamily="18" charset="0"/>
              </a:rPr>
              <a:t>Design (</a:t>
            </a:r>
            <a:r>
              <a:rPr lang="en-US" dirty="0">
                <a:latin typeface="Garamond" panose="02020404030301010803" pitchFamily="18" charset="0"/>
                <a:hlinkClick r:id="rId4" action="ppaction://hlinksldjump"/>
              </a:rPr>
              <a:t>pairing</a:t>
            </a:r>
            <a:r>
              <a:rPr lang="en-US" dirty="0">
                <a:latin typeface="Garamond" panose="02020404030301010803" pitchFamily="18" charset="0"/>
              </a:rPr>
              <a:t>, </a:t>
            </a:r>
            <a:r>
              <a:rPr lang="en-US" dirty="0">
                <a:latin typeface="Garamond" panose="02020404030301010803" pitchFamily="18" charset="0"/>
                <a:hlinkClick r:id="rId5" action="ppaction://hlinksldjump"/>
              </a:rPr>
              <a:t>practice rounds</a:t>
            </a:r>
            <a:r>
              <a:rPr lang="en-US" dirty="0">
                <a:latin typeface="Garamond" panose="02020404030301010803" pitchFamily="18" charset="0"/>
              </a:rPr>
              <a:t>, </a:t>
            </a:r>
            <a:r>
              <a:rPr lang="en-US" dirty="0">
                <a:latin typeface="Garamond" panose="02020404030301010803" pitchFamily="18" charset="0"/>
                <a:hlinkClick r:id="rId6" action="ppaction://hlinksldjump"/>
              </a:rPr>
              <a:t>main round</a:t>
            </a:r>
            <a:r>
              <a:rPr lang="en-US" dirty="0">
                <a:latin typeface="Garamond" panose="02020404030301010803" pitchFamily="18" charset="0"/>
              </a:rPr>
              <a:t>, </a:t>
            </a:r>
            <a:r>
              <a:rPr lang="en-US" dirty="0">
                <a:latin typeface="Garamond" panose="02020404030301010803" pitchFamily="18" charset="0"/>
                <a:hlinkClick r:id="rId7" action="ppaction://hlinksldjump"/>
              </a:rPr>
              <a:t>filler task</a:t>
            </a:r>
            <a:r>
              <a:rPr lang="en-US" dirty="0">
                <a:latin typeface="Garamond" panose="02020404030301010803" pitchFamily="18" charset="0"/>
              </a:rPr>
              <a:t>, </a:t>
            </a:r>
            <a:r>
              <a:rPr lang="en-US" dirty="0">
                <a:latin typeface="Garamond" panose="02020404030301010803" pitchFamily="18" charset="0"/>
                <a:hlinkClick r:id="rId8" action="ppaction://hlinksldjump"/>
              </a:rPr>
              <a:t>DV</a:t>
            </a:r>
            <a:r>
              <a:rPr lang="en-US" dirty="0">
                <a:latin typeface="Garamond" panose="02020404030301010803" pitchFamily="18" charset="0"/>
              </a:rPr>
              <a:t>)</a:t>
            </a:r>
          </a:p>
          <a:p>
            <a:pPr marL="0" indent="0">
              <a:buNone/>
            </a:pPr>
            <a:endParaRPr lang="en-US" dirty="0">
              <a:latin typeface="Garamond" panose="02020404030301010803" pitchFamily="18" charset="0"/>
            </a:endParaRPr>
          </a:p>
          <a:p>
            <a:pPr marL="0" indent="0">
              <a:buNone/>
            </a:pPr>
            <a:r>
              <a:rPr lang="en-US" dirty="0">
                <a:latin typeface="Garamond" panose="02020404030301010803" pitchFamily="18" charset="0"/>
                <a:hlinkClick r:id="rId9" action="ppaction://hlinksldjump"/>
              </a:rPr>
              <a:t>Power</a:t>
            </a:r>
            <a:endParaRPr lang="en-US" dirty="0">
              <a:latin typeface="Garamond" panose="02020404030301010803" pitchFamily="18" charset="0"/>
            </a:endParaRPr>
          </a:p>
          <a:p>
            <a:pPr marL="0" indent="0">
              <a:buNone/>
            </a:pPr>
            <a:endParaRPr lang="en-US" dirty="0">
              <a:latin typeface="Garamond" panose="02020404030301010803" pitchFamily="18" charset="0"/>
            </a:endParaRPr>
          </a:p>
          <a:p>
            <a:pPr marL="0" indent="0">
              <a:buNone/>
            </a:pPr>
            <a:r>
              <a:rPr lang="en-US" dirty="0">
                <a:latin typeface="Garamond" panose="02020404030301010803" pitchFamily="18" charset="0"/>
                <a:hlinkClick r:id="rId10" action="ppaction://hlinksldjump"/>
              </a:rPr>
              <a:t>Confidence</a:t>
            </a:r>
            <a:endParaRPr lang="en-US" dirty="0">
              <a:latin typeface="Garamond" panose="02020404030301010803" pitchFamily="18" charset="0"/>
            </a:endParaRPr>
          </a:p>
          <a:p>
            <a:pPr marL="0" indent="0">
              <a:buNone/>
            </a:pPr>
            <a:endParaRPr lang="en-US" dirty="0">
              <a:latin typeface="Garamond" panose="02020404030301010803" pitchFamily="18" charset="0"/>
            </a:endParaRPr>
          </a:p>
          <a:p>
            <a:pPr marL="0" indent="0">
              <a:buNone/>
            </a:pPr>
            <a:r>
              <a:rPr lang="en-US" dirty="0">
                <a:latin typeface="Garamond" panose="02020404030301010803" pitchFamily="18" charset="0"/>
                <a:hlinkClick r:id="rId11" action="ppaction://hlinksldjump"/>
              </a:rPr>
              <a:t>Results</a:t>
            </a:r>
            <a:r>
              <a:rPr lang="en-US" dirty="0">
                <a:latin typeface="Garamond" panose="02020404030301010803" pitchFamily="18" charset="0"/>
              </a:rPr>
              <a:t> (</a:t>
            </a:r>
            <a:r>
              <a:rPr lang="en-US" dirty="0">
                <a:latin typeface="Garamond" panose="02020404030301010803" pitchFamily="18" charset="0"/>
                <a:hlinkClick r:id="rId12" action="ppaction://hlinksldjump"/>
              </a:rPr>
              <a:t>with extra</a:t>
            </a:r>
            <a:r>
              <a:rPr lang="en-US" dirty="0">
                <a:latin typeface="Garamond" panose="02020404030301010803" pitchFamily="18" charset="0"/>
              </a:rPr>
              <a:t>)</a:t>
            </a:r>
          </a:p>
        </p:txBody>
      </p:sp>
    </p:spTree>
    <p:extLst>
      <p:ext uri="{BB962C8B-B14F-4D97-AF65-F5344CB8AC3E}">
        <p14:creationId xmlns:p14="http://schemas.microsoft.com/office/powerpoint/2010/main" val="794254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93A0949-583B-1943-6F7F-B020854D4C4C}"/>
              </a:ext>
            </a:extLst>
          </p:cNvPr>
          <p:cNvSpPr>
            <a:spLocks noGrp="1"/>
          </p:cNvSpPr>
          <p:nvPr>
            <p:ph idx="1"/>
          </p:nvPr>
        </p:nvSpPr>
        <p:spPr>
          <a:xfrm>
            <a:off x="1" y="-10886"/>
            <a:ext cx="6096000" cy="6879773"/>
          </a:xfrm>
        </p:spPr>
        <p:txBody>
          <a:bodyPr anchor="ctr">
            <a:normAutofit/>
          </a:bodyPr>
          <a:lstStyle/>
          <a:p>
            <a:pPr marL="0" indent="0">
              <a:buNone/>
            </a:pPr>
            <a:r>
              <a:rPr lang="en-US" sz="3200" dirty="0">
                <a:latin typeface="Garamond" panose="02020404030301010803" pitchFamily="18" charset="0"/>
              </a:rPr>
              <a:t>“ ‘My Queen, you are the fairest here so true. But Snow White is a thousand times more beautiful than you.’ Then the Queen was shocked, and </a:t>
            </a:r>
            <a:r>
              <a:rPr lang="en-US" sz="3200" b="1" dirty="0">
                <a:latin typeface="Garamond" panose="02020404030301010803" pitchFamily="18" charset="0"/>
              </a:rPr>
              <a:t>turned yellow and green with envy</a:t>
            </a:r>
            <a:r>
              <a:rPr lang="en-US" sz="3200" dirty="0">
                <a:latin typeface="Garamond" panose="02020404030301010803" pitchFamily="18" charset="0"/>
              </a:rPr>
              <a:t>. From that hour, whenever she looked at Snow White, her heart heaved in her breast, she hated the girl so much”</a:t>
            </a:r>
          </a:p>
          <a:p>
            <a:pPr marL="0" indent="0">
              <a:buNone/>
            </a:pPr>
            <a:endParaRPr lang="en-US" sz="2000" dirty="0">
              <a:latin typeface="Garamond" panose="02020404030301010803" pitchFamily="18" charset="0"/>
            </a:endParaRPr>
          </a:p>
          <a:p>
            <a:pPr marL="0" indent="0">
              <a:buNone/>
            </a:pPr>
            <a:r>
              <a:rPr lang="en-US" sz="2000" dirty="0">
                <a:latin typeface="Garamond" panose="02020404030301010803" pitchFamily="18" charset="0"/>
              </a:rPr>
              <a:t>(Grimm &amp; Grimm, 1857/1991, p. 173)</a:t>
            </a:r>
          </a:p>
        </p:txBody>
      </p:sp>
      <p:pic>
        <p:nvPicPr>
          <p:cNvPr id="4098" name="Picture 2" descr="Evil Queen | Disney Wiki | Fandom">
            <a:extLst>
              <a:ext uri="{FF2B5EF4-FFF2-40B4-BE49-F238E27FC236}">
                <a16:creationId xmlns:a16="http://schemas.microsoft.com/office/drawing/2014/main" id="{55E6797D-5C3D-2E9F-361A-86E94635C3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3" b="5673"/>
          <a:stretch>
            <a:fillRect/>
          </a:stretch>
        </p:blipFill>
        <p:spPr bwMode="auto">
          <a:xfrm>
            <a:off x="6857797" y="-10886"/>
            <a:ext cx="5334204" cy="6868886"/>
          </a:xfrm>
          <a:prstGeom prst="rect">
            <a:avLst/>
          </a:prstGeom>
          <a:noFill/>
          <a:effectLst>
            <a:outerShdw blurRad="127000" dist="50800" dir="10800000" sx="99000" sy="99000" algn="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6738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8C6E1-A506-7725-76B2-F257ECDC7678}"/>
              </a:ext>
            </a:extLst>
          </p:cNvPr>
          <p:cNvSpPr>
            <a:spLocks noGrp="1"/>
          </p:cNvSpPr>
          <p:nvPr>
            <p:ph type="title"/>
          </p:nvPr>
        </p:nvSpPr>
        <p:spPr>
          <a:xfrm>
            <a:off x="838200" y="616794"/>
            <a:ext cx="10515600" cy="1325563"/>
          </a:xfrm>
        </p:spPr>
        <p:txBody>
          <a:bodyPr/>
          <a:lstStyle/>
          <a:p>
            <a:r>
              <a:rPr lang="en-US" dirty="0">
                <a:latin typeface="Garamond" panose="02020404030301010803" pitchFamily="18" charset="0"/>
              </a:rPr>
              <a:t>When and why do we turn green (or yellow) with envy?</a:t>
            </a:r>
          </a:p>
        </p:txBody>
      </p:sp>
      <p:sp>
        <p:nvSpPr>
          <p:cNvPr id="3" name="Content Placeholder 2">
            <a:extLst>
              <a:ext uri="{FF2B5EF4-FFF2-40B4-BE49-F238E27FC236}">
                <a16:creationId xmlns:a16="http://schemas.microsoft.com/office/drawing/2014/main" id="{D9888681-E1A7-CF36-CD76-3EF1B7EEC94E}"/>
              </a:ext>
            </a:extLst>
          </p:cNvPr>
          <p:cNvSpPr>
            <a:spLocks noGrp="1"/>
          </p:cNvSpPr>
          <p:nvPr>
            <p:ph idx="1"/>
          </p:nvPr>
        </p:nvSpPr>
        <p:spPr>
          <a:xfrm>
            <a:off x="838200" y="2011807"/>
            <a:ext cx="10515600" cy="4744882"/>
          </a:xfrm>
        </p:spPr>
        <p:txBody>
          <a:bodyPr>
            <a:normAutofit lnSpcReduction="10000"/>
          </a:bodyPr>
          <a:lstStyle/>
          <a:p>
            <a:r>
              <a:rPr lang="en-US" dirty="0">
                <a:latin typeface="Garamond" panose="02020404030301010803" pitchFamily="18" charset="0"/>
              </a:rPr>
              <a:t>An emotion triggered by self-relevant, upward comparisons (e.g., Parrott &amp; Smith, 1993; Smith &amp; Kim, 2007) </a:t>
            </a:r>
          </a:p>
          <a:p>
            <a:endParaRPr lang="en-US" dirty="0">
              <a:latin typeface="Garamond" panose="02020404030301010803" pitchFamily="18" charset="0"/>
            </a:endParaRPr>
          </a:p>
          <a:p>
            <a:r>
              <a:rPr lang="en-US" dirty="0">
                <a:latin typeface="Garamond" panose="02020404030301010803" pitchFamily="18" charset="0"/>
              </a:rPr>
              <a:t>Functions as a status management tool (Crusius &amp; Lange, 2017)</a:t>
            </a:r>
          </a:p>
          <a:p>
            <a:endParaRPr lang="en-US" dirty="0">
              <a:latin typeface="Garamond" panose="02020404030301010803" pitchFamily="18" charset="0"/>
            </a:endParaRPr>
          </a:p>
          <a:p>
            <a:r>
              <a:rPr lang="en-US" dirty="0">
                <a:latin typeface="Garamond" panose="02020404030301010803" pitchFamily="18" charset="0"/>
              </a:rPr>
              <a:t>Empirical evidence points to reliable individual differences in state envy (i.e., dispositional envy)</a:t>
            </a:r>
          </a:p>
          <a:p>
            <a:endParaRPr lang="en-US" dirty="0">
              <a:latin typeface="Garamond" panose="02020404030301010803" pitchFamily="18" charset="0"/>
            </a:endParaRPr>
          </a:p>
          <a:p>
            <a:r>
              <a:rPr lang="en-US" dirty="0" err="1">
                <a:latin typeface="Garamond" panose="02020404030301010803" pitchFamily="18" charset="0"/>
              </a:rPr>
              <a:t>Rentzsch</a:t>
            </a:r>
            <a:r>
              <a:rPr lang="en-US" dirty="0">
                <a:latin typeface="Garamond" panose="02020404030301010803" pitchFamily="18" charset="0"/>
              </a:rPr>
              <a:t> &amp; Gross (2015): Domain-Specific Envy Scale</a:t>
            </a:r>
          </a:p>
          <a:p>
            <a:pPr lvl="1"/>
            <a:r>
              <a:rPr lang="en-US" dirty="0">
                <a:latin typeface="Garamond" panose="02020404030301010803" pitchFamily="18" charset="0"/>
              </a:rPr>
              <a:t>Individual differences in envy across specific domains: Wealth, Attraction, Competence</a:t>
            </a:r>
          </a:p>
          <a:p>
            <a:endParaRPr lang="en-US" dirty="0">
              <a:latin typeface="Garamond" panose="02020404030301010803" pitchFamily="18" charset="0"/>
            </a:endParaRPr>
          </a:p>
          <a:p>
            <a:endParaRPr lang="en-US" dirty="0">
              <a:latin typeface="Garamond" panose="02020404030301010803" pitchFamily="18" charset="0"/>
            </a:endParaRPr>
          </a:p>
          <a:p>
            <a:pPr marL="0" indent="0">
              <a:buNone/>
            </a:pPr>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p:txBody>
      </p:sp>
      <p:sp>
        <p:nvSpPr>
          <p:cNvPr id="4" name="TextBox 3">
            <a:extLst>
              <a:ext uri="{FF2B5EF4-FFF2-40B4-BE49-F238E27FC236}">
                <a16:creationId xmlns:a16="http://schemas.microsoft.com/office/drawing/2014/main" id="{9BE003A4-5B57-4CD2-7BE6-96EE549C57A2}"/>
              </a:ext>
            </a:extLst>
          </p:cNvPr>
          <p:cNvSpPr txBox="1"/>
          <p:nvPr/>
        </p:nvSpPr>
        <p:spPr>
          <a:xfrm>
            <a:off x="4548301" y="1937099"/>
            <a:ext cx="1930753" cy="523220"/>
          </a:xfrm>
          <a:prstGeom prst="rect">
            <a:avLst/>
          </a:prstGeom>
          <a:noFill/>
        </p:spPr>
        <p:txBody>
          <a:bodyPr wrap="square" rtlCol="0">
            <a:spAutoFit/>
          </a:bodyPr>
          <a:lstStyle/>
          <a:p>
            <a:r>
              <a:rPr lang="en-US" sz="2800" dirty="0">
                <a:latin typeface="Garamond" panose="02020404030301010803" pitchFamily="18" charset="0"/>
              </a:rPr>
              <a:t>self-relevant</a:t>
            </a:r>
          </a:p>
        </p:txBody>
      </p:sp>
    </p:spTree>
    <p:extLst>
      <p:ext uri="{BB962C8B-B14F-4D97-AF65-F5344CB8AC3E}">
        <p14:creationId xmlns:p14="http://schemas.microsoft.com/office/powerpoint/2010/main" val="354016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nodeType="clickEffect">
                                  <p:stCondLst>
                                    <p:cond delay="0"/>
                                  </p:stCondLst>
                                  <p:iterate type="lt">
                                    <p:tmPct val="4000"/>
                                  </p:iterate>
                                  <p:childTnLst>
                                    <p:set>
                                      <p:cBhvr override="childStyle">
                                        <p:cTn id="6" dur="500" fill="hold"/>
                                        <p:tgtEl>
                                          <p:spTgt spid="4">
                                            <p:txEl>
                                              <p:pRg st="0" end="0"/>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BDD23-F836-4641-2B83-C3DE13504827}"/>
              </a:ext>
            </a:extLst>
          </p:cNvPr>
          <p:cNvSpPr>
            <a:spLocks noGrp="1"/>
          </p:cNvSpPr>
          <p:nvPr>
            <p:ph type="title"/>
          </p:nvPr>
        </p:nvSpPr>
        <p:spPr/>
        <p:txBody>
          <a:bodyPr/>
          <a:lstStyle/>
          <a:p>
            <a:r>
              <a:rPr lang="en-US" dirty="0">
                <a:latin typeface="Garamond" panose="02020404030301010803" pitchFamily="18" charset="0"/>
              </a:rPr>
              <a:t>Okay…why replicate?</a:t>
            </a:r>
          </a:p>
        </p:txBody>
      </p:sp>
      <p:sp>
        <p:nvSpPr>
          <p:cNvPr id="6" name="Content Placeholder 5">
            <a:extLst>
              <a:ext uri="{FF2B5EF4-FFF2-40B4-BE49-F238E27FC236}">
                <a16:creationId xmlns:a16="http://schemas.microsoft.com/office/drawing/2014/main" id="{4FC1D3B5-8BFE-18E2-7A5B-6AE008AD2A5F}"/>
              </a:ext>
            </a:extLst>
          </p:cNvPr>
          <p:cNvSpPr>
            <a:spLocks noGrp="1"/>
          </p:cNvSpPr>
          <p:nvPr>
            <p:ph idx="1"/>
          </p:nvPr>
        </p:nvSpPr>
        <p:spPr/>
        <p:txBody>
          <a:bodyPr/>
          <a:lstStyle/>
          <a:p>
            <a:r>
              <a:rPr lang="en-US" dirty="0">
                <a:latin typeface="Garamond" panose="02020404030301010803" pitchFamily="18" charset="0"/>
              </a:rPr>
              <a:t>Disadvantageous inequity by chance instead of a third-party</a:t>
            </a:r>
          </a:p>
          <a:p>
            <a:pPr marL="0" indent="0">
              <a:buNone/>
            </a:pPr>
            <a:endParaRPr lang="en-US" dirty="0">
              <a:latin typeface="Garamond" panose="02020404030301010803" pitchFamily="18" charset="0"/>
            </a:endParaRPr>
          </a:p>
          <a:p>
            <a:r>
              <a:rPr lang="en-US" dirty="0">
                <a:latin typeface="Garamond" panose="02020404030301010803" pitchFamily="18" charset="0"/>
              </a:rPr>
              <a:t>Anger v Envy </a:t>
            </a:r>
          </a:p>
          <a:p>
            <a:pPr marL="0" indent="0">
              <a:buNone/>
            </a:pPr>
            <a:r>
              <a:rPr lang="en-US" dirty="0">
                <a:latin typeface="Garamond" panose="02020404030301010803" pitchFamily="18" charset="0"/>
              </a:rPr>
              <a:t> </a:t>
            </a:r>
          </a:p>
          <a:p>
            <a:r>
              <a:rPr lang="en-US" dirty="0">
                <a:latin typeface="Garamond" panose="02020404030301010803" pitchFamily="18" charset="0"/>
              </a:rPr>
              <a:t>Dyadic interactions</a:t>
            </a:r>
          </a:p>
        </p:txBody>
      </p:sp>
    </p:spTree>
    <p:extLst>
      <p:ext uri="{BB962C8B-B14F-4D97-AF65-F5344CB8AC3E}">
        <p14:creationId xmlns:p14="http://schemas.microsoft.com/office/powerpoint/2010/main" val="1832507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35B47-ECD3-63CF-689C-FA42522D6493}"/>
              </a:ext>
            </a:extLst>
          </p:cNvPr>
          <p:cNvSpPr>
            <a:spLocks noGrp="1"/>
          </p:cNvSpPr>
          <p:nvPr>
            <p:ph type="title"/>
          </p:nvPr>
        </p:nvSpPr>
        <p:spPr/>
        <p:txBody>
          <a:bodyPr/>
          <a:lstStyle/>
          <a:p>
            <a:r>
              <a:rPr lang="en-US" dirty="0">
                <a:latin typeface="Garamond" panose="02020404030301010803" pitchFamily="18" charset="0"/>
              </a:rPr>
              <a:t>Experimental Design: Conceptual Replication</a:t>
            </a:r>
          </a:p>
        </p:txBody>
      </p:sp>
      <p:cxnSp>
        <p:nvCxnSpPr>
          <p:cNvPr id="5" name="Straight Connector 4">
            <a:extLst>
              <a:ext uri="{FF2B5EF4-FFF2-40B4-BE49-F238E27FC236}">
                <a16:creationId xmlns:a16="http://schemas.microsoft.com/office/drawing/2014/main" id="{37E2A9B9-9431-663B-DD82-54435E573162}"/>
              </a:ext>
            </a:extLst>
          </p:cNvPr>
          <p:cNvCxnSpPr/>
          <p:nvPr/>
        </p:nvCxnSpPr>
        <p:spPr>
          <a:xfrm>
            <a:off x="6138041" y="5691297"/>
            <a:ext cx="5486400" cy="0"/>
          </a:xfrm>
          <a:prstGeom prst="line">
            <a:avLst/>
          </a:prstGeom>
          <a:ln w="28575"/>
        </p:spPr>
        <p:style>
          <a:lnRef idx="2">
            <a:schemeClr val="accent1"/>
          </a:lnRef>
          <a:fillRef idx="0">
            <a:schemeClr val="accent1"/>
          </a:fillRef>
          <a:effectRef idx="1">
            <a:schemeClr val="accent1"/>
          </a:effectRef>
          <a:fontRef idx="minor">
            <a:schemeClr val="tx1"/>
          </a:fontRef>
        </p:style>
      </p:cxnSp>
      <p:sp useBgFill="1">
        <p:nvSpPr>
          <p:cNvPr id="6" name="Oval 5">
            <a:extLst>
              <a:ext uri="{FF2B5EF4-FFF2-40B4-BE49-F238E27FC236}">
                <a16:creationId xmlns:a16="http://schemas.microsoft.com/office/drawing/2014/main" id="{1D34A5B5-56CA-1664-101C-9E3C16471F51}"/>
              </a:ext>
            </a:extLst>
          </p:cNvPr>
          <p:cNvSpPr/>
          <p:nvPr/>
        </p:nvSpPr>
        <p:spPr>
          <a:xfrm>
            <a:off x="5289265" y="4889719"/>
            <a:ext cx="1603156" cy="16031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50" dirty="0">
                <a:solidFill>
                  <a:srgbClr val="619ED2"/>
                </a:solidFill>
                <a:latin typeface="Garamond" panose="02020404030301010803" pitchFamily="18" charset="0"/>
              </a:rPr>
              <a:t>Pairing</a:t>
            </a:r>
          </a:p>
        </p:txBody>
      </p:sp>
      <p:sp>
        <p:nvSpPr>
          <p:cNvPr id="7" name="Oval 6">
            <a:extLst>
              <a:ext uri="{FF2B5EF4-FFF2-40B4-BE49-F238E27FC236}">
                <a16:creationId xmlns:a16="http://schemas.microsoft.com/office/drawing/2014/main" id="{E56E9D34-756D-D90B-B46B-1157506AFAC6}"/>
              </a:ext>
            </a:extLst>
          </p:cNvPr>
          <p:cNvSpPr/>
          <p:nvPr/>
        </p:nvSpPr>
        <p:spPr>
          <a:xfrm>
            <a:off x="11395841"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SR</a:t>
            </a:r>
          </a:p>
          <a:p>
            <a:pPr algn="ctr"/>
            <a:r>
              <a:rPr lang="en-US" sz="400" dirty="0">
                <a:latin typeface="Garamond" panose="02020404030301010803" pitchFamily="18" charset="0"/>
              </a:rPr>
              <a:t>Measures</a:t>
            </a:r>
            <a:endParaRPr lang="en-US" sz="500" dirty="0">
              <a:latin typeface="Garamond" panose="02020404030301010803" pitchFamily="18" charset="0"/>
            </a:endParaRPr>
          </a:p>
        </p:txBody>
      </p:sp>
      <p:sp>
        <p:nvSpPr>
          <p:cNvPr id="9" name="Oval 8">
            <a:extLst>
              <a:ext uri="{FF2B5EF4-FFF2-40B4-BE49-F238E27FC236}">
                <a16:creationId xmlns:a16="http://schemas.microsoft.com/office/drawing/2014/main" id="{87FDE94B-217E-255B-722E-55539680F4FD}"/>
              </a:ext>
            </a:extLst>
          </p:cNvPr>
          <p:cNvSpPr/>
          <p:nvPr/>
        </p:nvSpPr>
        <p:spPr>
          <a:xfrm>
            <a:off x="7212461"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Practice Rounds</a:t>
            </a:r>
          </a:p>
        </p:txBody>
      </p:sp>
      <p:sp>
        <p:nvSpPr>
          <p:cNvPr id="10" name="Oval 9">
            <a:extLst>
              <a:ext uri="{FF2B5EF4-FFF2-40B4-BE49-F238E27FC236}">
                <a16:creationId xmlns:a16="http://schemas.microsoft.com/office/drawing/2014/main" id="{5ADA60A3-C5FC-6A8F-FA83-8AAF93B3A8AE}"/>
              </a:ext>
            </a:extLst>
          </p:cNvPr>
          <p:cNvSpPr/>
          <p:nvPr/>
        </p:nvSpPr>
        <p:spPr>
          <a:xfrm>
            <a:off x="8606921"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Main Round ($)</a:t>
            </a:r>
          </a:p>
        </p:txBody>
      </p:sp>
      <p:sp>
        <p:nvSpPr>
          <p:cNvPr id="11" name="Oval 10">
            <a:extLst>
              <a:ext uri="{FF2B5EF4-FFF2-40B4-BE49-F238E27FC236}">
                <a16:creationId xmlns:a16="http://schemas.microsoft.com/office/drawing/2014/main" id="{D3DBE619-5735-EDFC-10B7-CB6EBEA7B365}"/>
              </a:ext>
            </a:extLst>
          </p:cNvPr>
          <p:cNvSpPr/>
          <p:nvPr/>
        </p:nvSpPr>
        <p:spPr>
          <a:xfrm>
            <a:off x="10001381"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Filler Round</a:t>
            </a:r>
          </a:p>
        </p:txBody>
      </p:sp>
      <p:sp>
        <p:nvSpPr>
          <p:cNvPr id="18" name="Rounded Rectangle 17">
            <a:extLst>
              <a:ext uri="{FF2B5EF4-FFF2-40B4-BE49-F238E27FC236}">
                <a16:creationId xmlns:a16="http://schemas.microsoft.com/office/drawing/2014/main" id="{BC11FEC9-377B-610E-D3E2-E1108730F62F}"/>
              </a:ext>
            </a:extLst>
          </p:cNvPr>
          <p:cNvSpPr/>
          <p:nvPr/>
        </p:nvSpPr>
        <p:spPr>
          <a:xfrm>
            <a:off x="641131" y="1608083"/>
            <a:ext cx="2690648" cy="273268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Garamond" panose="02020404030301010803" pitchFamily="18" charset="0"/>
              </a:rPr>
              <a:t>“Before arriving in the interaction lab, participants were matched by sex to dyads at zero acquaintance” </a:t>
            </a:r>
          </a:p>
          <a:p>
            <a:pPr algn="ctr"/>
            <a:r>
              <a:rPr lang="en-US" sz="1100" dirty="0">
                <a:latin typeface="Garamond" panose="02020404030301010803" pitchFamily="18" charset="0"/>
              </a:rPr>
              <a:t>(p. 542)</a:t>
            </a:r>
          </a:p>
        </p:txBody>
      </p:sp>
      <p:pic>
        <p:nvPicPr>
          <p:cNvPr id="19" name="RPS_Loser">
            <a:hlinkClick r:id="" action="ppaction://media"/>
            <a:extLst>
              <a:ext uri="{FF2B5EF4-FFF2-40B4-BE49-F238E27FC236}">
                <a16:creationId xmlns:a16="http://schemas.microsoft.com/office/drawing/2014/main" id="{AA1DE682-6586-49A7-5DE0-C4F7AEC4F760}"/>
              </a:ext>
            </a:extLst>
          </p:cNvPr>
          <p:cNvPicPr>
            <a:picLocks noChangeAspect="1"/>
          </p:cNvPicPr>
          <p:nvPr>
            <a:videoFile r:link="rId1"/>
            <p:extLst>
              <p:ext uri="{DAA4B4D4-6D71-4841-9C94-3DE7FCFB9230}">
                <p14:media xmlns:p14="http://schemas.microsoft.com/office/powerpoint/2010/main" r:embed="rId2">
                  <p14:trim st="6147.2715" end="138241.8883"/>
                </p14:media>
              </p:ext>
            </p:extLst>
          </p:nvPr>
        </p:nvPicPr>
        <p:blipFill>
          <a:blip r:embed="rId4"/>
          <a:stretch>
            <a:fillRect/>
          </a:stretch>
        </p:blipFill>
        <p:spPr>
          <a:xfrm>
            <a:off x="3417885" y="1531190"/>
            <a:ext cx="5261834" cy="2886473"/>
          </a:xfrm>
          <a:prstGeom prst="rect">
            <a:avLst/>
          </a:prstGeom>
        </p:spPr>
      </p:pic>
      <p:sp>
        <p:nvSpPr>
          <p:cNvPr id="20" name="TextBox 19">
            <a:extLst>
              <a:ext uri="{FF2B5EF4-FFF2-40B4-BE49-F238E27FC236}">
                <a16:creationId xmlns:a16="http://schemas.microsoft.com/office/drawing/2014/main" id="{D8C1DD15-37B5-56A0-0246-1E50AFC2F45C}"/>
              </a:ext>
            </a:extLst>
          </p:cNvPr>
          <p:cNvSpPr txBox="1"/>
          <p:nvPr/>
        </p:nvSpPr>
        <p:spPr>
          <a:xfrm>
            <a:off x="946747" y="4340772"/>
            <a:ext cx="2079415" cy="461665"/>
          </a:xfrm>
          <a:prstGeom prst="rect">
            <a:avLst/>
          </a:prstGeom>
          <a:noFill/>
        </p:spPr>
        <p:txBody>
          <a:bodyPr wrap="none" rtlCol="0">
            <a:spAutoFit/>
          </a:bodyPr>
          <a:lstStyle/>
          <a:p>
            <a:r>
              <a:rPr lang="en-US" sz="2400" dirty="0">
                <a:latin typeface="Garamond" panose="02020404030301010803" pitchFamily="18" charset="0"/>
              </a:rPr>
              <a:t>Original Design</a:t>
            </a:r>
          </a:p>
        </p:txBody>
      </p:sp>
    </p:spTree>
    <p:extLst>
      <p:ext uri="{BB962C8B-B14F-4D97-AF65-F5344CB8AC3E}">
        <p14:creationId xmlns:p14="http://schemas.microsoft.com/office/powerpoint/2010/main" val="3037496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42"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9"/>
                                        </p:tgtEl>
                                      </p:cBhvr>
                                    </p:cmd>
                                  </p:childTnLst>
                                </p:cTn>
                              </p:par>
                            </p:childTnLst>
                          </p:cTn>
                        </p:par>
                      </p:childTnLst>
                    </p:cTn>
                  </p:par>
                </p:childTnLst>
              </p:cTn>
              <p:nextCondLst>
                <p:cond evt="onClick" delay="0">
                  <p:tgtEl>
                    <p:spTgt spid="19"/>
                  </p:tgtEl>
                </p:cond>
              </p:nextCondLst>
            </p:seq>
            <p:video>
              <p:cMediaNode vol="80000">
                <p:cTn id="12" fill="hold" display="0">
                  <p:stCondLst>
                    <p:cond delay="indefinite"/>
                  </p:stCondLst>
                </p:cTn>
                <p:tgtEl>
                  <p:spTgt spid="19"/>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00DF8E6-1874-9B5B-E1BB-64D8BBD3BB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F6FDF5-C51B-0923-1E79-2979AB34412C}"/>
              </a:ext>
            </a:extLst>
          </p:cNvPr>
          <p:cNvSpPr>
            <a:spLocks noGrp="1"/>
          </p:cNvSpPr>
          <p:nvPr>
            <p:ph type="title"/>
          </p:nvPr>
        </p:nvSpPr>
        <p:spPr/>
        <p:txBody>
          <a:bodyPr/>
          <a:lstStyle/>
          <a:p>
            <a:r>
              <a:rPr lang="en-US" dirty="0">
                <a:latin typeface="Garamond" panose="02020404030301010803" pitchFamily="18" charset="0"/>
              </a:rPr>
              <a:t>Experimental Design: Conceptual Replication</a:t>
            </a:r>
          </a:p>
        </p:txBody>
      </p:sp>
      <p:cxnSp>
        <p:nvCxnSpPr>
          <p:cNvPr id="5" name="Straight Connector 4">
            <a:extLst>
              <a:ext uri="{FF2B5EF4-FFF2-40B4-BE49-F238E27FC236}">
                <a16:creationId xmlns:a16="http://schemas.microsoft.com/office/drawing/2014/main" id="{8658CE4D-316B-BD4B-EEB4-53FB4BFB060A}"/>
              </a:ext>
            </a:extLst>
          </p:cNvPr>
          <p:cNvCxnSpPr/>
          <p:nvPr/>
        </p:nvCxnSpPr>
        <p:spPr>
          <a:xfrm>
            <a:off x="4716517" y="5691297"/>
            <a:ext cx="5486400" cy="0"/>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6" name="Oval 5">
            <a:extLst>
              <a:ext uri="{FF2B5EF4-FFF2-40B4-BE49-F238E27FC236}">
                <a16:creationId xmlns:a16="http://schemas.microsoft.com/office/drawing/2014/main" id="{2A634F86-99F6-9D3C-D926-01DC4EBD5589}"/>
              </a:ext>
            </a:extLst>
          </p:cNvPr>
          <p:cNvSpPr/>
          <p:nvPr/>
        </p:nvSpPr>
        <p:spPr>
          <a:xfrm>
            <a:off x="4396477"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Pairing</a:t>
            </a:r>
          </a:p>
        </p:txBody>
      </p:sp>
      <p:sp>
        <p:nvSpPr>
          <p:cNvPr id="7" name="Oval 6">
            <a:extLst>
              <a:ext uri="{FF2B5EF4-FFF2-40B4-BE49-F238E27FC236}">
                <a16:creationId xmlns:a16="http://schemas.microsoft.com/office/drawing/2014/main" id="{8057D762-72BC-E91D-F093-7DD230CC1263}"/>
              </a:ext>
            </a:extLst>
          </p:cNvPr>
          <p:cNvSpPr/>
          <p:nvPr/>
        </p:nvSpPr>
        <p:spPr>
          <a:xfrm>
            <a:off x="9974317"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SR</a:t>
            </a:r>
          </a:p>
          <a:p>
            <a:pPr algn="ctr"/>
            <a:r>
              <a:rPr lang="en-US" sz="400" dirty="0">
                <a:latin typeface="Garamond" panose="02020404030301010803" pitchFamily="18" charset="0"/>
              </a:rPr>
              <a:t>Measures</a:t>
            </a:r>
            <a:endParaRPr lang="en-US" sz="500" dirty="0">
              <a:latin typeface="Garamond" panose="02020404030301010803" pitchFamily="18" charset="0"/>
            </a:endParaRPr>
          </a:p>
        </p:txBody>
      </p:sp>
      <p:sp>
        <p:nvSpPr>
          <p:cNvPr id="10" name="Oval 9">
            <a:extLst>
              <a:ext uri="{FF2B5EF4-FFF2-40B4-BE49-F238E27FC236}">
                <a16:creationId xmlns:a16="http://schemas.microsoft.com/office/drawing/2014/main" id="{98F8C3D4-5509-5C61-06EB-C6D56A779657}"/>
              </a:ext>
            </a:extLst>
          </p:cNvPr>
          <p:cNvSpPr/>
          <p:nvPr/>
        </p:nvSpPr>
        <p:spPr>
          <a:xfrm>
            <a:off x="7185397"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Main Round ($)</a:t>
            </a:r>
          </a:p>
        </p:txBody>
      </p:sp>
      <p:sp>
        <p:nvSpPr>
          <p:cNvPr id="11" name="Oval 10">
            <a:extLst>
              <a:ext uri="{FF2B5EF4-FFF2-40B4-BE49-F238E27FC236}">
                <a16:creationId xmlns:a16="http://schemas.microsoft.com/office/drawing/2014/main" id="{DEEA76FD-3CF8-297F-F4C3-A916A023D66E}"/>
              </a:ext>
            </a:extLst>
          </p:cNvPr>
          <p:cNvSpPr/>
          <p:nvPr/>
        </p:nvSpPr>
        <p:spPr>
          <a:xfrm>
            <a:off x="8579857"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Filler Round</a:t>
            </a:r>
          </a:p>
        </p:txBody>
      </p:sp>
      <p:sp useBgFill="1">
        <p:nvSpPr>
          <p:cNvPr id="3" name="Oval 2">
            <a:extLst>
              <a:ext uri="{FF2B5EF4-FFF2-40B4-BE49-F238E27FC236}">
                <a16:creationId xmlns:a16="http://schemas.microsoft.com/office/drawing/2014/main" id="{A4BCD114-DD37-E208-29D3-3B970EE00808}"/>
              </a:ext>
            </a:extLst>
          </p:cNvPr>
          <p:cNvSpPr/>
          <p:nvPr/>
        </p:nvSpPr>
        <p:spPr>
          <a:xfrm>
            <a:off x="5294422" y="4889719"/>
            <a:ext cx="1603156" cy="16031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619ED2"/>
                </a:solidFill>
                <a:latin typeface="Garamond" panose="02020404030301010803" pitchFamily="18" charset="0"/>
              </a:rPr>
              <a:t>Practice Rounds</a:t>
            </a:r>
          </a:p>
        </p:txBody>
      </p:sp>
      <p:sp>
        <p:nvSpPr>
          <p:cNvPr id="8" name="Rounded Rectangle 7">
            <a:extLst>
              <a:ext uri="{FF2B5EF4-FFF2-40B4-BE49-F238E27FC236}">
                <a16:creationId xmlns:a16="http://schemas.microsoft.com/office/drawing/2014/main" id="{F467D55B-22C3-CA8B-A423-81F65673FAFD}"/>
              </a:ext>
            </a:extLst>
          </p:cNvPr>
          <p:cNvSpPr/>
          <p:nvPr/>
        </p:nvSpPr>
        <p:spPr>
          <a:xfrm>
            <a:off x="641131" y="1608083"/>
            <a:ext cx="2690648" cy="273268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700" dirty="0">
                <a:latin typeface="Garamond" panose="02020404030301010803" pitchFamily="18" charset="0"/>
              </a:rPr>
              <a:t>“Participants sat face to face at a table…Then, participants played a game called ‘Rock, Paper, Scissors’. The rules of the game were provided on a handout. Participants had three trials to test the game.”</a:t>
            </a:r>
          </a:p>
          <a:p>
            <a:pPr algn="ctr"/>
            <a:r>
              <a:rPr lang="en-US" sz="1100" dirty="0">
                <a:latin typeface="Garamond" panose="02020404030301010803" pitchFamily="18" charset="0"/>
              </a:rPr>
              <a:t>(p. 542)</a:t>
            </a:r>
          </a:p>
        </p:txBody>
      </p:sp>
      <p:pic>
        <p:nvPicPr>
          <p:cNvPr id="18" name="RPS_Loser">
            <a:hlinkClick r:id="" action="ppaction://media"/>
            <a:extLst>
              <a:ext uri="{FF2B5EF4-FFF2-40B4-BE49-F238E27FC236}">
                <a16:creationId xmlns:a16="http://schemas.microsoft.com/office/drawing/2014/main" id="{CFA64A57-B424-33D6-EE5F-A132B6D553A8}"/>
              </a:ext>
            </a:extLst>
          </p:cNvPr>
          <p:cNvPicPr>
            <a:picLocks noChangeAspect="1"/>
          </p:cNvPicPr>
          <p:nvPr>
            <a:videoFile r:link="rId1"/>
            <p:extLst>
              <p:ext uri="{DAA4B4D4-6D71-4841-9C94-3DE7FCFB9230}">
                <p14:media xmlns:p14="http://schemas.microsoft.com/office/powerpoint/2010/main" r:embed="rId2">
                  <p14:trim st="25124.0808" end="109805.7502"/>
                </p14:media>
              </p:ext>
            </p:extLst>
          </p:nvPr>
        </p:nvPicPr>
        <p:blipFill>
          <a:blip r:embed="rId4"/>
          <a:stretch>
            <a:fillRect/>
          </a:stretch>
        </p:blipFill>
        <p:spPr>
          <a:xfrm>
            <a:off x="3417885" y="1531190"/>
            <a:ext cx="5261834" cy="2886473"/>
          </a:xfrm>
          <a:prstGeom prst="rect">
            <a:avLst/>
          </a:prstGeom>
        </p:spPr>
      </p:pic>
      <p:sp>
        <p:nvSpPr>
          <p:cNvPr id="19" name="TextBox 18">
            <a:extLst>
              <a:ext uri="{FF2B5EF4-FFF2-40B4-BE49-F238E27FC236}">
                <a16:creationId xmlns:a16="http://schemas.microsoft.com/office/drawing/2014/main" id="{F3A9311A-BF05-0EEB-55A8-5CFDF05748BF}"/>
              </a:ext>
            </a:extLst>
          </p:cNvPr>
          <p:cNvSpPr txBox="1"/>
          <p:nvPr/>
        </p:nvSpPr>
        <p:spPr>
          <a:xfrm>
            <a:off x="946747" y="4340772"/>
            <a:ext cx="2079415" cy="461665"/>
          </a:xfrm>
          <a:prstGeom prst="rect">
            <a:avLst/>
          </a:prstGeom>
          <a:noFill/>
        </p:spPr>
        <p:txBody>
          <a:bodyPr wrap="none" rtlCol="0">
            <a:spAutoFit/>
          </a:bodyPr>
          <a:lstStyle/>
          <a:p>
            <a:r>
              <a:rPr lang="en-US" sz="2400" dirty="0">
                <a:latin typeface="Garamond" panose="02020404030301010803" pitchFamily="18" charset="0"/>
              </a:rPr>
              <a:t>Original Design</a:t>
            </a:r>
          </a:p>
        </p:txBody>
      </p:sp>
    </p:spTree>
    <p:extLst>
      <p:ext uri="{BB962C8B-B14F-4D97-AF65-F5344CB8AC3E}">
        <p14:creationId xmlns:p14="http://schemas.microsoft.com/office/powerpoint/2010/main" val="10044342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0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8"/>
                                        </p:tgtEl>
                                      </p:cBhvr>
                                    </p:cmd>
                                  </p:childTnLst>
                                </p:cTn>
                              </p:par>
                            </p:childTnLst>
                          </p:cTn>
                        </p:par>
                      </p:childTnLst>
                    </p:cTn>
                  </p:par>
                </p:childTnLst>
              </p:cTn>
              <p:nextCondLst>
                <p:cond evt="onClick" delay="0">
                  <p:tgtEl>
                    <p:spTgt spid="18"/>
                  </p:tgtEl>
                </p:cond>
              </p:nextCondLst>
            </p:seq>
            <p:video>
              <p:cMediaNode vol="80000">
                <p:cTn id="12" fill="hold" display="0">
                  <p:stCondLst>
                    <p:cond delay="indefinite"/>
                  </p:stCondLst>
                </p:cTn>
                <p:tgtEl>
                  <p:spTgt spid="1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9CE05AE-9BB9-D490-F2FE-CDDCF3093C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D7A730-8444-3AF4-7122-019591646BC2}"/>
              </a:ext>
            </a:extLst>
          </p:cNvPr>
          <p:cNvSpPr>
            <a:spLocks noGrp="1"/>
          </p:cNvSpPr>
          <p:nvPr>
            <p:ph type="title"/>
          </p:nvPr>
        </p:nvSpPr>
        <p:spPr/>
        <p:txBody>
          <a:bodyPr/>
          <a:lstStyle/>
          <a:p>
            <a:r>
              <a:rPr lang="en-US" dirty="0">
                <a:latin typeface="Garamond" panose="02020404030301010803" pitchFamily="18" charset="0"/>
              </a:rPr>
              <a:t>Experimental Design: Conceptual Replication</a:t>
            </a:r>
          </a:p>
        </p:txBody>
      </p:sp>
      <p:cxnSp>
        <p:nvCxnSpPr>
          <p:cNvPr id="5" name="Straight Connector 4">
            <a:extLst>
              <a:ext uri="{FF2B5EF4-FFF2-40B4-BE49-F238E27FC236}">
                <a16:creationId xmlns:a16="http://schemas.microsoft.com/office/drawing/2014/main" id="{BF99029B-967A-6BE8-D190-3E6DB8FF1B69}"/>
              </a:ext>
            </a:extLst>
          </p:cNvPr>
          <p:cNvCxnSpPr/>
          <p:nvPr/>
        </p:nvCxnSpPr>
        <p:spPr>
          <a:xfrm>
            <a:off x="3332568" y="5691297"/>
            <a:ext cx="5486400" cy="0"/>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6" name="Oval 5">
            <a:extLst>
              <a:ext uri="{FF2B5EF4-FFF2-40B4-BE49-F238E27FC236}">
                <a16:creationId xmlns:a16="http://schemas.microsoft.com/office/drawing/2014/main" id="{96AB807D-70B5-28F2-8897-6C02B6DFE23F}"/>
              </a:ext>
            </a:extLst>
          </p:cNvPr>
          <p:cNvSpPr/>
          <p:nvPr/>
        </p:nvSpPr>
        <p:spPr>
          <a:xfrm>
            <a:off x="3012528"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Pairing</a:t>
            </a:r>
          </a:p>
        </p:txBody>
      </p:sp>
      <p:sp>
        <p:nvSpPr>
          <p:cNvPr id="7" name="Oval 6">
            <a:extLst>
              <a:ext uri="{FF2B5EF4-FFF2-40B4-BE49-F238E27FC236}">
                <a16:creationId xmlns:a16="http://schemas.microsoft.com/office/drawing/2014/main" id="{261D8268-CF4B-4A1F-AFD8-0FCFBB8A56E8}"/>
              </a:ext>
            </a:extLst>
          </p:cNvPr>
          <p:cNvSpPr/>
          <p:nvPr/>
        </p:nvSpPr>
        <p:spPr>
          <a:xfrm>
            <a:off x="8590368"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SR</a:t>
            </a:r>
          </a:p>
          <a:p>
            <a:pPr algn="ctr"/>
            <a:r>
              <a:rPr lang="en-US" sz="400" dirty="0">
                <a:latin typeface="Garamond" panose="02020404030301010803" pitchFamily="18" charset="0"/>
              </a:rPr>
              <a:t>Measures</a:t>
            </a:r>
            <a:endParaRPr lang="en-US" sz="500" dirty="0">
              <a:latin typeface="Garamond" panose="02020404030301010803" pitchFamily="18" charset="0"/>
            </a:endParaRPr>
          </a:p>
        </p:txBody>
      </p:sp>
      <p:sp>
        <p:nvSpPr>
          <p:cNvPr id="9" name="Oval 8">
            <a:extLst>
              <a:ext uri="{FF2B5EF4-FFF2-40B4-BE49-F238E27FC236}">
                <a16:creationId xmlns:a16="http://schemas.microsoft.com/office/drawing/2014/main" id="{0A12A15B-1BFD-5AFA-A901-1EF3DFC434CF}"/>
              </a:ext>
            </a:extLst>
          </p:cNvPr>
          <p:cNvSpPr/>
          <p:nvPr/>
        </p:nvSpPr>
        <p:spPr>
          <a:xfrm>
            <a:off x="4406988"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Practice Rounds</a:t>
            </a:r>
          </a:p>
        </p:txBody>
      </p:sp>
      <p:sp>
        <p:nvSpPr>
          <p:cNvPr id="11" name="Oval 10">
            <a:extLst>
              <a:ext uri="{FF2B5EF4-FFF2-40B4-BE49-F238E27FC236}">
                <a16:creationId xmlns:a16="http://schemas.microsoft.com/office/drawing/2014/main" id="{3B5845DA-26EE-86AF-D5F2-8927E905F583}"/>
              </a:ext>
            </a:extLst>
          </p:cNvPr>
          <p:cNvSpPr/>
          <p:nvPr/>
        </p:nvSpPr>
        <p:spPr>
          <a:xfrm>
            <a:off x="7195908"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Filler Round</a:t>
            </a:r>
          </a:p>
        </p:txBody>
      </p:sp>
      <p:sp useBgFill="1">
        <p:nvSpPr>
          <p:cNvPr id="3" name="Oval 2">
            <a:extLst>
              <a:ext uri="{FF2B5EF4-FFF2-40B4-BE49-F238E27FC236}">
                <a16:creationId xmlns:a16="http://schemas.microsoft.com/office/drawing/2014/main" id="{BDF5572A-506B-B9D6-53B9-76879EBA53B3}"/>
              </a:ext>
            </a:extLst>
          </p:cNvPr>
          <p:cNvSpPr/>
          <p:nvPr/>
        </p:nvSpPr>
        <p:spPr>
          <a:xfrm>
            <a:off x="5304933" y="4889719"/>
            <a:ext cx="1603156" cy="16031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50" dirty="0">
                <a:solidFill>
                  <a:srgbClr val="619ED2"/>
                </a:solidFill>
                <a:latin typeface="Garamond" panose="02020404030301010803" pitchFamily="18" charset="0"/>
              </a:rPr>
              <a:t>Main Round</a:t>
            </a:r>
          </a:p>
          <a:p>
            <a:pPr algn="ctr"/>
            <a:r>
              <a:rPr lang="en-US" sz="2750" dirty="0">
                <a:solidFill>
                  <a:srgbClr val="619ED2"/>
                </a:solidFill>
                <a:latin typeface="Garamond" panose="02020404030301010803" pitchFamily="18" charset="0"/>
              </a:rPr>
              <a:t>($)</a:t>
            </a:r>
          </a:p>
        </p:txBody>
      </p:sp>
      <p:sp>
        <p:nvSpPr>
          <p:cNvPr id="8" name="Rounded Rectangle 7">
            <a:extLst>
              <a:ext uri="{FF2B5EF4-FFF2-40B4-BE49-F238E27FC236}">
                <a16:creationId xmlns:a16="http://schemas.microsoft.com/office/drawing/2014/main" id="{374E708C-0A6C-F963-943A-D45742307827}"/>
              </a:ext>
            </a:extLst>
          </p:cNvPr>
          <p:cNvSpPr/>
          <p:nvPr/>
        </p:nvSpPr>
        <p:spPr>
          <a:xfrm>
            <a:off x="641131" y="1608083"/>
            <a:ext cx="2690648" cy="273268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bg1"/>
                </a:solidFill>
                <a:latin typeface="Garamond" panose="02020404030301010803" pitchFamily="18" charset="0"/>
              </a:rPr>
              <a:t>“Afterwards, the game started…the winner would receive a small reward for purposes of motivation. The reward was a highly valued chocolate bar (Milka </a:t>
            </a:r>
            <a:r>
              <a:rPr lang="en-US" sz="1500" dirty="0" err="1">
                <a:solidFill>
                  <a:schemeClr val="bg1"/>
                </a:solidFill>
                <a:latin typeface="Garamond" panose="02020404030301010803" pitchFamily="18" charset="0"/>
              </a:rPr>
              <a:t>Nussini</a:t>
            </a:r>
            <a:r>
              <a:rPr lang="en-US" sz="1500" dirty="0">
                <a:solidFill>
                  <a:schemeClr val="bg1"/>
                </a:solidFill>
                <a:latin typeface="Garamond" panose="02020404030301010803" pitchFamily="18" charset="0"/>
              </a:rPr>
              <a:t>) that was placed in an opaque box next to both participants…The winner was instructed to take the reward and leave it on the table” </a:t>
            </a:r>
          </a:p>
          <a:p>
            <a:pPr algn="ctr"/>
            <a:r>
              <a:rPr lang="en-US" sz="1100" dirty="0">
                <a:solidFill>
                  <a:schemeClr val="bg1"/>
                </a:solidFill>
                <a:latin typeface="Garamond" panose="02020404030301010803" pitchFamily="18" charset="0"/>
              </a:rPr>
              <a:t>(p. 542)</a:t>
            </a:r>
          </a:p>
        </p:txBody>
      </p:sp>
      <p:pic>
        <p:nvPicPr>
          <p:cNvPr id="22" name="RPS_Loser">
            <a:hlinkClick r:id="" action="ppaction://media"/>
            <a:extLst>
              <a:ext uri="{FF2B5EF4-FFF2-40B4-BE49-F238E27FC236}">
                <a16:creationId xmlns:a16="http://schemas.microsoft.com/office/drawing/2014/main" id="{9674FA2A-E893-5D8F-8865-938AC3FA95B5}"/>
              </a:ext>
            </a:extLst>
          </p:cNvPr>
          <p:cNvPicPr>
            <a:picLocks noChangeAspect="1"/>
          </p:cNvPicPr>
          <p:nvPr>
            <a:videoFile r:link="rId1"/>
            <p:extLst>
              <p:ext uri="{DAA4B4D4-6D71-4841-9C94-3DE7FCFB9230}">
                <p14:media xmlns:p14="http://schemas.microsoft.com/office/powerpoint/2010/main" r:embed="rId2">
                  <p14:trim st="61945.6814" end="90539.4751"/>
                </p14:media>
              </p:ext>
            </p:extLst>
          </p:nvPr>
        </p:nvPicPr>
        <p:blipFill>
          <a:blip r:embed="rId4"/>
          <a:stretch>
            <a:fillRect/>
          </a:stretch>
        </p:blipFill>
        <p:spPr>
          <a:xfrm>
            <a:off x="3430585" y="1531190"/>
            <a:ext cx="5261834" cy="2886473"/>
          </a:xfrm>
          <a:prstGeom prst="rect">
            <a:avLst/>
          </a:prstGeom>
        </p:spPr>
      </p:pic>
      <p:sp>
        <p:nvSpPr>
          <p:cNvPr id="25" name="TextBox 24">
            <a:extLst>
              <a:ext uri="{FF2B5EF4-FFF2-40B4-BE49-F238E27FC236}">
                <a16:creationId xmlns:a16="http://schemas.microsoft.com/office/drawing/2014/main" id="{720F4899-B871-5A4E-2945-365210F2BD8D}"/>
              </a:ext>
            </a:extLst>
          </p:cNvPr>
          <p:cNvSpPr txBox="1"/>
          <p:nvPr/>
        </p:nvSpPr>
        <p:spPr>
          <a:xfrm>
            <a:off x="946747" y="4340772"/>
            <a:ext cx="2079415" cy="461665"/>
          </a:xfrm>
          <a:prstGeom prst="rect">
            <a:avLst/>
          </a:prstGeom>
          <a:noFill/>
        </p:spPr>
        <p:txBody>
          <a:bodyPr wrap="none" rtlCol="0">
            <a:spAutoFit/>
          </a:bodyPr>
          <a:lstStyle/>
          <a:p>
            <a:r>
              <a:rPr lang="en-US" sz="2400" dirty="0">
                <a:latin typeface="Garamond" panose="02020404030301010803" pitchFamily="18" charset="0"/>
              </a:rPr>
              <a:t>Original Design</a:t>
            </a:r>
          </a:p>
        </p:txBody>
      </p:sp>
    </p:spTree>
    <p:extLst>
      <p:ext uri="{BB962C8B-B14F-4D97-AF65-F5344CB8AC3E}">
        <p14:creationId xmlns:p14="http://schemas.microsoft.com/office/powerpoint/2010/main" val="14665242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46"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DE62C38-1013-ABD3-6A56-DC95E7E6CF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5BD9D1-72F0-7FC7-F25D-0BC786E70181}"/>
              </a:ext>
            </a:extLst>
          </p:cNvPr>
          <p:cNvSpPr>
            <a:spLocks noGrp="1"/>
          </p:cNvSpPr>
          <p:nvPr>
            <p:ph type="title"/>
          </p:nvPr>
        </p:nvSpPr>
        <p:spPr/>
        <p:txBody>
          <a:bodyPr/>
          <a:lstStyle/>
          <a:p>
            <a:r>
              <a:rPr lang="en-US" dirty="0">
                <a:latin typeface="Garamond" panose="02020404030301010803" pitchFamily="18" charset="0"/>
              </a:rPr>
              <a:t>Experimental Design: Conceptual Replication</a:t>
            </a:r>
          </a:p>
        </p:txBody>
      </p:sp>
      <p:cxnSp>
        <p:nvCxnSpPr>
          <p:cNvPr id="5" name="Straight Connector 4">
            <a:extLst>
              <a:ext uri="{FF2B5EF4-FFF2-40B4-BE49-F238E27FC236}">
                <a16:creationId xmlns:a16="http://schemas.microsoft.com/office/drawing/2014/main" id="{3CDFB239-76A2-EBB4-4926-2D1917039A46}"/>
              </a:ext>
            </a:extLst>
          </p:cNvPr>
          <p:cNvCxnSpPr/>
          <p:nvPr/>
        </p:nvCxnSpPr>
        <p:spPr>
          <a:xfrm>
            <a:off x="3332568" y="5691297"/>
            <a:ext cx="5486400" cy="0"/>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6" name="Oval 5">
            <a:extLst>
              <a:ext uri="{FF2B5EF4-FFF2-40B4-BE49-F238E27FC236}">
                <a16:creationId xmlns:a16="http://schemas.microsoft.com/office/drawing/2014/main" id="{B4549FA5-AB05-B629-98FA-EF3A228B6A99}"/>
              </a:ext>
            </a:extLst>
          </p:cNvPr>
          <p:cNvSpPr/>
          <p:nvPr/>
        </p:nvSpPr>
        <p:spPr>
          <a:xfrm>
            <a:off x="3012528"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Pairing</a:t>
            </a:r>
          </a:p>
        </p:txBody>
      </p:sp>
      <p:sp>
        <p:nvSpPr>
          <p:cNvPr id="7" name="Oval 6">
            <a:extLst>
              <a:ext uri="{FF2B5EF4-FFF2-40B4-BE49-F238E27FC236}">
                <a16:creationId xmlns:a16="http://schemas.microsoft.com/office/drawing/2014/main" id="{77BB9F05-C8FF-019F-17C1-376C6141BE59}"/>
              </a:ext>
            </a:extLst>
          </p:cNvPr>
          <p:cNvSpPr/>
          <p:nvPr/>
        </p:nvSpPr>
        <p:spPr>
          <a:xfrm>
            <a:off x="8590368"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SR</a:t>
            </a:r>
          </a:p>
          <a:p>
            <a:pPr algn="ctr"/>
            <a:r>
              <a:rPr lang="en-US" sz="400" dirty="0">
                <a:latin typeface="Garamond" panose="02020404030301010803" pitchFamily="18" charset="0"/>
              </a:rPr>
              <a:t>Measures</a:t>
            </a:r>
            <a:endParaRPr lang="en-US" sz="500" dirty="0">
              <a:latin typeface="Garamond" panose="02020404030301010803" pitchFamily="18" charset="0"/>
            </a:endParaRPr>
          </a:p>
        </p:txBody>
      </p:sp>
      <p:sp>
        <p:nvSpPr>
          <p:cNvPr id="9" name="Oval 8">
            <a:extLst>
              <a:ext uri="{FF2B5EF4-FFF2-40B4-BE49-F238E27FC236}">
                <a16:creationId xmlns:a16="http://schemas.microsoft.com/office/drawing/2014/main" id="{D3076917-481A-68A8-E400-011E426F0A44}"/>
              </a:ext>
            </a:extLst>
          </p:cNvPr>
          <p:cNvSpPr/>
          <p:nvPr/>
        </p:nvSpPr>
        <p:spPr>
          <a:xfrm>
            <a:off x="4406988"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Practice Rounds</a:t>
            </a:r>
          </a:p>
        </p:txBody>
      </p:sp>
      <p:sp>
        <p:nvSpPr>
          <p:cNvPr id="11" name="Oval 10">
            <a:extLst>
              <a:ext uri="{FF2B5EF4-FFF2-40B4-BE49-F238E27FC236}">
                <a16:creationId xmlns:a16="http://schemas.microsoft.com/office/drawing/2014/main" id="{FA80D766-E5F2-77B6-C1BE-4E26144BB991}"/>
              </a:ext>
            </a:extLst>
          </p:cNvPr>
          <p:cNvSpPr/>
          <p:nvPr/>
        </p:nvSpPr>
        <p:spPr>
          <a:xfrm>
            <a:off x="7195908"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Filler Round</a:t>
            </a:r>
          </a:p>
        </p:txBody>
      </p:sp>
      <p:sp useBgFill="1">
        <p:nvSpPr>
          <p:cNvPr id="3" name="Oval 2">
            <a:extLst>
              <a:ext uri="{FF2B5EF4-FFF2-40B4-BE49-F238E27FC236}">
                <a16:creationId xmlns:a16="http://schemas.microsoft.com/office/drawing/2014/main" id="{335B18B7-77AB-080C-EFBC-8A014B953CFB}"/>
              </a:ext>
            </a:extLst>
          </p:cNvPr>
          <p:cNvSpPr/>
          <p:nvPr/>
        </p:nvSpPr>
        <p:spPr>
          <a:xfrm>
            <a:off x="5304933" y="4889719"/>
            <a:ext cx="1603156" cy="16031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50" dirty="0">
                <a:solidFill>
                  <a:srgbClr val="619ED2"/>
                </a:solidFill>
                <a:latin typeface="Garamond" panose="02020404030301010803" pitchFamily="18" charset="0"/>
              </a:rPr>
              <a:t>Main Round</a:t>
            </a:r>
          </a:p>
          <a:p>
            <a:pPr algn="ctr"/>
            <a:r>
              <a:rPr lang="en-US" sz="2750" dirty="0">
                <a:solidFill>
                  <a:srgbClr val="619ED2"/>
                </a:solidFill>
                <a:latin typeface="Garamond" panose="02020404030301010803" pitchFamily="18" charset="0"/>
              </a:rPr>
              <a:t>($)</a:t>
            </a:r>
          </a:p>
        </p:txBody>
      </p:sp>
      <p:pic>
        <p:nvPicPr>
          <p:cNvPr id="20" name="RPS_Winner">
            <a:hlinkClick r:id="" action="ppaction://media"/>
            <a:extLst>
              <a:ext uri="{FF2B5EF4-FFF2-40B4-BE49-F238E27FC236}">
                <a16:creationId xmlns:a16="http://schemas.microsoft.com/office/drawing/2014/main" id="{94AECF29-4D16-542F-03C5-C5CC6B0FA62C}"/>
              </a:ext>
            </a:extLst>
          </p:cNvPr>
          <p:cNvPicPr>
            <a:picLocks noChangeAspect="1"/>
          </p:cNvPicPr>
          <p:nvPr>
            <a:videoFile r:link="rId1"/>
            <p:extLst>
              <p:ext uri="{DAA4B4D4-6D71-4841-9C94-3DE7FCFB9230}">
                <p14:media xmlns:p14="http://schemas.microsoft.com/office/powerpoint/2010/main" r:embed="rId2">
                  <p14:trim st="66108.9747" end="717.7342"/>
                </p14:media>
              </p:ext>
            </p:extLst>
          </p:nvPr>
        </p:nvPicPr>
        <p:blipFill>
          <a:blip r:embed="rId4"/>
          <a:stretch>
            <a:fillRect/>
          </a:stretch>
        </p:blipFill>
        <p:spPr>
          <a:xfrm>
            <a:off x="3430936" y="1529675"/>
            <a:ext cx="5267361" cy="2889504"/>
          </a:xfrm>
          <a:prstGeom prst="rect">
            <a:avLst/>
          </a:prstGeom>
        </p:spPr>
      </p:pic>
      <p:sp>
        <p:nvSpPr>
          <p:cNvPr id="4" name="TextBox 3">
            <a:extLst>
              <a:ext uri="{FF2B5EF4-FFF2-40B4-BE49-F238E27FC236}">
                <a16:creationId xmlns:a16="http://schemas.microsoft.com/office/drawing/2014/main" id="{02165FF7-464F-16D6-5CFB-928FE62307F0}"/>
              </a:ext>
            </a:extLst>
          </p:cNvPr>
          <p:cNvSpPr txBox="1"/>
          <p:nvPr/>
        </p:nvSpPr>
        <p:spPr>
          <a:xfrm>
            <a:off x="946747" y="4340772"/>
            <a:ext cx="2079415" cy="461665"/>
          </a:xfrm>
          <a:prstGeom prst="rect">
            <a:avLst/>
          </a:prstGeom>
          <a:noFill/>
        </p:spPr>
        <p:txBody>
          <a:bodyPr wrap="none" rtlCol="0">
            <a:spAutoFit/>
          </a:bodyPr>
          <a:lstStyle/>
          <a:p>
            <a:r>
              <a:rPr lang="en-US" sz="2400" dirty="0">
                <a:latin typeface="Garamond" panose="02020404030301010803" pitchFamily="18" charset="0"/>
              </a:rPr>
              <a:t>Original Design</a:t>
            </a:r>
          </a:p>
        </p:txBody>
      </p:sp>
      <p:sp>
        <p:nvSpPr>
          <p:cNvPr id="13" name="Rounded Rectangle 12">
            <a:extLst>
              <a:ext uri="{FF2B5EF4-FFF2-40B4-BE49-F238E27FC236}">
                <a16:creationId xmlns:a16="http://schemas.microsoft.com/office/drawing/2014/main" id="{F2DB80CA-7117-AAC8-D952-61617EEF05B5}"/>
              </a:ext>
            </a:extLst>
          </p:cNvPr>
          <p:cNvSpPr/>
          <p:nvPr/>
        </p:nvSpPr>
        <p:spPr>
          <a:xfrm>
            <a:off x="641131" y="1608083"/>
            <a:ext cx="2690648" cy="273268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bg1"/>
                </a:solidFill>
                <a:latin typeface="Garamond" panose="02020404030301010803" pitchFamily="18" charset="0"/>
              </a:rPr>
              <a:t>“Afterwards, the game started…the winner would receive a small reward for purposes of motivation. The reward was a highly valued chocolate bar (Milka </a:t>
            </a:r>
            <a:r>
              <a:rPr lang="en-US" sz="1500" dirty="0" err="1">
                <a:solidFill>
                  <a:schemeClr val="bg1"/>
                </a:solidFill>
                <a:latin typeface="Garamond" panose="02020404030301010803" pitchFamily="18" charset="0"/>
              </a:rPr>
              <a:t>Nussini</a:t>
            </a:r>
            <a:r>
              <a:rPr lang="en-US" sz="1500" dirty="0">
                <a:solidFill>
                  <a:schemeClr val="bg1"/>
                </a:solidFill>
                <a:latin typeface="Garamond" panose="02020404030301010803" pitchFamily="18" charset="0"/>
              </a:rPr>
              <a:t>) that was placed in an opaque box next to both participants…The winner was instructed to take the reward and leave it on the table”</a:t>
            </a:r>
          </a:p>
          <a:p>
            <a:pPr algn="ctr"/>
            <a:r>
              <a:rPr lang="en-US" sz="1100" dirty="0">
                <a:solidFill>
                  <a:schemeClr val="bg1"/>
                </a:solidFill>
                <a:latin typeface="Garamond" panose="02020404030301010803" pitchFamily="18" charset="0"/>
              </a:rPr>
              <a:t>(p. 542)</a:t>
            </a:r>
            <a:endParaRPr lang="en-US" sz="1500" dirty="0">
              <a:solidFill>
                <a:schemeClr val="bg1"/>
              </a:solidFill>
              <a:latin typeface="Garamond" panose="02020404030301010803" pitchFamily="18" charset="0"/>
            </a:endParaRPr>
          </a:p>
        </p:txBody>
      </p:sp>
    </p:spTree>
    <p:extLst>
      <p:ext uri="{BB962C8B-B14F-4D97-AF65-F5344CB8AC3E}">
        <p14:creationId xmlns:p14="http://schemas.microsoft.com/office/powerpoint/2010/main" val="2357497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413"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0"/>
                                        </p:tgtEl>
                                      </p:cBhvr>
                                    </p:cmd>
                                  </p:childTnLst>
                                </p:cTn>
                              </p:par>
                            </p:childTnLst>
                          </p:cTn>
                        </p:par>
                      </p:childTnLst>
                    </p:cTn>
                  </p:par>
                </p:childTnLst>
              </p:cTn>
              <p:nextCondLst>
                <p:cond evt="onClick" delay="0">
                  <p:tgtEl>
                    <p:spTgt spid="20"/>
                  </p:tgtEl>
                </p:cond>
              </p:nextCondLst>
            </p:seq>
            <p:video>
              <p:cMediaNode vol="80000">
                <p:cTn id="12" fill="hold" display="0">
                  <p:stCondLst>
                    <p:cond delay="indefinite"/>
                  </p:stCondLst>
                </p:cTn>
                <p:tgtEl>
                  <p:spTgt spid="20"/>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DF55DEF-E261-BDBD-8211-92430C39E7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532EC8-2019-3A01-E10C-CE5D612418E0}"/>
              </a:ext>
            </a:extLst>
          </p:cNvPr>
          <p:cNvSpPr>
            <a:spLocks noGrp="1"/>
          </p:cNvSpPr>
          <p:nvPr>
            <p:ph type="title"/>
          </p:nvPr>
        </p:nvSpPr>
        <p:spPr/>
        <p:txBody>
          <a:bodyPr/>
          <a:lstStyle/>
          <a:p>
            <a:r>
              <a:rPr lang="en-US" dirty="0">
                <a:latin typeface="Garamond" panose="02020404030301010803" pitchFamily="18" charset="0"/>
              </a:rPr>
              <a:t>Experimental Design: Conceptual Replication</a:t>
            </a:r>
          </a:p>
        </p:txBody>
      </p:sp>
      <p:cxnSp>
        <p:nvCxnSpPr>
          <p:cNvPr id="5" name="Straight Connector 4">
            <a:extLst>
              <a:ext uri="{FF2B5EF4-FFF2-40B4-BE49-F238E27FC236}">
                <a16:creationId xmlns:a16="http://schemas.microsoft.com/office/drawing/2014/main" id="{CF5772CA-392E-4C0D-5FC3-2BC58A6EC305}"/>
              </a:ext>
            </a:extLst>
          </p:cNvPr>
          <p:cNvCxnSpPr/>
          <p:nvPr/>
        </p:nvCxnSpPr>
        <p:spPr>
          <a:xfrm>
            <a:off x="1927597" y="5691297"/>
            <a:ext cx="5486400" cy="0"/>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6" name="Oval 5">
            <a:extLst>
              <a:ext uri="{FF2B5EF4-FFF2-40B4-BE49-F238E27FC236}">
                <a16:creationId xmlns:a16="http://schemas.microsoft.com/office/drawing/2014/main" id="{5EC8491D-7552-82D0-659E-BD47AF94AA24}"/>
              </a:ext>
            </a:extLst>
          </p:cNvPr>
          <p:cNvSpPr/>
          <p:nvPr/>
        </p:nvSpPr>
        <p:spPr>
          <a:xfrm>
            <a:off x="1607557"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Pairing</a:t>
            </a:r>
          </a:p>
        </p:txBody>
      </p:sp>
      <p:sp>
        <p:nvSpPr>
          <p:cNvPr id="7" name="Oval 6">
            <a:extLst>
              <a:ext uri="{FF2B5EF4-FFF2-40B4-BE49-F238E27FC236}">
                <a16:creationId xmlns:a16="http://schemas.microsoft.com/office/drawing/2014/main" id="{5F03CF5C-F40F-5B5E-FDDA-6B90BEA7145C}"/>
              </a:ext>
            </a:extLst>
          </p:cNvPr>
          <p:cNvSpPr/>
          <p:nvPr/>
        </p:nvSpPr>
        <p:spPr>
          <a:xfrm>
            <a:off x="7185397"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latin typeface="Garamond" panose="02020404030301010803" pitchFamily="18" charset="0"/>
              </a:rPr>
              <a:t>SR</a:t>
            </a:r>
          </a:p>
          <a:p>
            <a:pPr algn="ctr"/>
            <a:r>
              <a:rPr lang="en-US" sz="400" dirty="0">
                <a:latin typeface="Garamond" panose="02020404030301010803" pitchFamily="18" charset="0"/>
              </a:rPr>
              <a:t>Measures</a:t>
            </a:r>
            <a:endParaRPr lang="en-US" sz="500" dirty="0">
              <a:latin typeface="Garamond" panose="02020404030301010803" pitchFamily="18" charset="0"/>
            </a:endParaRPr>
          </a:p>
        </p:txBody>
      </p:sp>
      <p:sp>
        <p:nvSpPr>
          <p:cNvPr id="9" name="Oval 8">
            <a:extLst>
              <a:ext uri="{FF2B5EF4-FFF2-40B4-BE49-F238E27FC236}">
                <a16:creationId xmlns:a16="http://schemas.microsoft.com/office/drawing/2014/main" id="{1D7C214C-28AF-CD80-DC47-A6C0BE1EEC89}"/>
              </a:ext>
            </a:extLst>
          </p:cNvPr>
          <p:cNvSpPr/>
          <p:nvPr/>
        </p:nvSpPr>
        <p:spPr>
          <a:xfrm>
            <a:off x="3002017"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Practice Rounds</a:t>
            </a:r>
          </a:p>
        </p:txBody>
      </p:sp>
      <p:sp>
        <p:nvSpPr>
          <p:cNvPr id="10" name="Oval 9">
            <a:extLst>
              <a:ext uri="{FF2B5EF4-FFF2-40B4-BE49-F238E27FC236}">
                <a16:creationId xmlns:a16="http://schemas.microsoft.com/office/drawing/2014/main" id="{7DAA086F-A1DC-3FDD-5C1B-78547AE04019}"/>
              </a:ext>
            </a:extLst>
          </p:cNvPr>
          <p:cNvSpPr/>
          <p:nvPr/>
        </p:nvSpPr>
        <p:spPr>
          <a:xfrm>
            <a:off x="4396477" y="5416977"/>
            <a:ext cx="548640" cy="54864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a:latin typeface="Garamond" panose="02020404030301010803" pitchFamily="18" charset="0"/>
              </a:rPr>
              <a:t>Main Round ($)</a:t>
            </a:r>
          </a:p>
        </p:txBody>
      </p:sp>
      <p:sp useBgFill="1">
        <p:nvSpPr>
          <p:cNvPr id="3" name="Oval 2">
            <a:extLst>
              <a:ext uri="{FF2B5EF4-FFF2-40B4-BE49-F238E27FC236}">
                <a16:creationId xmlns:a16="http://schemas.microsoft.com/office/drawing/2014/main" id="{8ECDA55F-51C5-C1FF-51B0-7567366343DE}"/>
              </a:ext>
            </a:extLst>
          </p:cNvPr>
          <p:cNvSpPr/>
          <p:nvPr/>
        </p:nvSpPr>
        <p:spPr>
          <a:xfrm>
            <a:off x="5294422" y="4889719"/>
            <a:ext cx="1603156" cy="160315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50" dirty="0">
                <a:solidFill>
                  <a:srgbClr val="619ED2"/>
                </a:solidFill>
                <a:latin typeface="Garamond" panose="02020404030301010803" pitchFamily="18" charset="0"/>
              </a:rPr>
              <a:t>Filler Round</a:t>
            </a:r>
          </a:p>
        </p:txBody>
      </p:sp>
      <p:sp>
        <p:nvSpPr>
          <p:cNvPr id="8" name="Rounded Rectangle 7">
            <a:extLst>
              <a:ext uri="{FF2B5EF4-FFF2-40B4-BE49-F238E27FC236}">
                <a16:creationId xmlns:a16="http://schemas.microsoft.com/office/drawing/2014/main" id="{7DC77567-80A4-03B1-55F0-D3F9A58304F2}"/>
              </a:ext>
            </a:extLst>
          </p:cNvPr>
          <p:cNvSpPr/>
          <p:nvPr/>
        </p:nvSpPr>
        <p:spPr>
          <a:xfrm>
            <a:off x="641131" y="1608083"/>
            <a:ext cx="2690648" cy="273268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Garamond" panose="02020404030301010803" pitchFamily="18" charset="0"/>
              </a:rPr>
              <a:t>“Participants also worked on a cognitive task in which each of them was provided with a set of words that all belonged to the same superordinate category. Participants were instructed to guess the category as fast as possible.” </a:t>
            </a:r>
          </a:p>
          <a:p>
            <a:pPr algn="ctr"/>
            <a:r>
              <a:rPr lang="en-US" sz="1100" dirty="0">
                <a:latin typeface="Garamond" panose="02020404030301010803" pitchFamily="18" charset="0"/>
              </a:rPr>
              <a:t>(supplementary materials)</a:t>
            </a:r>
          </a:p>
        </p:txBody>
      </p:sp>
      <p:pic>
        <p:nvPicPr>
          <p:cNvPr id="19" name="Picture 18" descr="A screenshot of a computer&#10;&#10;AI-generated content may be incorrect.">
            <a:extLst>
              <a:ext uri="{FF2B5EF4-FFF2-40B4-BE49-F238E27FC236}">
                <a16:creationId xmlns:a16="http://schemas.microsoft.com/office/drawing/2014/main" id="{618428EF-D6B9-8CAC-6458-D07298AA238F}"/>
              </a:ext>
            </a:extLst>
          </p:cNvPr>
          <p:cNvPicPr>
            <a:picLocks noChangeAspect="1"/>
          </p:cNvPicPr>
          <p:nvPr/>
        </p:nvPicPr>
        <p:blipFill>
          <a:blip r:embed="rId2"/>
          <a:stretch>
            <a:fillRect/>
          </a:stretch>
        </p:blipFill>
        <p:spPr>
          <a:xfrm>
            <a:off x="3612356" y="1918093"/>
            <a:ext cx="4967288" cy="2422679"/>
          </a:xfrm>
          <a:prstGeom prst="rect">
            <a:avLst/>
          </a:prstGeom>
        </p:spPr>
      </p:pic>
      <p:sp>
        <p:nvSpPr>
          <p:cNvPr id="20" name="TextBox 19">
            <a:extLst>
              <a:ext uri="{FF2B5EF4-FFF2-40B4-BE49-F238E27FC236}">
                <a16:creationId xmlns:a16="http://schemas.microsoft.com/office/drawing/2014/main" id="{60A0D520-9982-697B-8298-F373E4DB129B}"/>
              </a:ext>
            </a:extLst>
          </p:cNvPr>
          <p:cNvSpPr txBox="1"/>
          <p:nvPr/>
        </p:nvSpPr>
        <p:spPr>
          <a:xfrm>
            <a:off x="946747" y="4340772"/>
            <a:ext cx="2079415" cy="461665"/>
          </a:xfrm>
          <a:prstGeom prst="rect">
            <a:avLst/>
          </a:prstGeom>
          <a:noFill/>
        </p:spPr>
        <p:txBody>
          <a:bodyPr wrap="none" rtlCol="0">
            <a:spAutoFit/>
          </a:bodyPr>
          <a:lstStyle/>
          <a:p>
            <a:r>
              <a:rPr lang="en-US" sz="2400" dirty="0">
                <a:latin typeface="Garamond" panose="02020404030301010803" pitchFamily="18" charset="0"/>
              </a:rPr>
              <a:t>Original Design</a:t>
            </a:r>
          </a:p>
        </p:txBody>
      </p:sp>
      <p:sp>
        <p:nvSpPr>
          <p:cNvPr id="21" name="TextBox 20">
            <a:extLst>
              <a:ext uri="{FF2B5EF4-FFF2-40B4-BE49-F238E27FC236}">
                <a16:creationId xmlns:a16="http://schemas.microsoft.com/office/drawing/2014/main" id="{F31982C7-F4A9-F181-6A5C-B5975F8AAB18}"/>
              </a:ext>
            </a:extLst>
          </p:cNvPr>
          <p:cNvSpPr txBox="1"/>
          <p:nvPr/>
        </p:nvSpPr>
        <p:spPr>
          <a:xfrm>
            <a:off x="10416257" y="6488668"/>
            <a:ext cx="1775743" cy="369332"/>
          </a:xfrm>
          <a:prstGeom prst="rect">
            <a:avLst/>
          </a:prstGeom>
          <a:noFill/>
        </p:spPr>
        <p:txBody>
          <a:bodyPr wrap="none" rtlCol="0">
            <a:spAutoFit/>
          </a:bodyPr>
          <a:lstStyle/>
          <a:p>
            <a:r>
              <a:rPr lang="en-US" dirty="0">
                <a:latin typeface="Garamond" panose="02020404030301010803" pitchFamily="18" charset="0"/>
              </a:rPr>
              <a:t>(Patel et al., 1997)</a:t>
            </a:r>
          </a:p>
        </p:txBody>
      </p:sp>
    </p:spTree>
    <p:extLst>
      <p:ext uri="{BB962C8B-B14F-4D97-AF65-F5344CB8AC3E}">
        <p14:creationId xmlns:p14="http://schemas.microsoft.com/office/powerpoint/2010/main" val="1193964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17858</TotalTime>
  <Words>1427</Words>
  <Application>Microsoft Macintosh PowerPoint</Application>
  <PresentationFormat>Widescreen</PresentationFormat>
  <Paragraphs>174</Paragraphs>
  <Slides>19</Slides>
  <Notes>2</Notes>
  <HiddenSlides>7</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Aptos</vt:lpstr>
      <vt:lpstr>Aptos Display</vt:lpstr>
      <vt:lpstr>Arial</vt:lpstr>
      <vt:lpstr>Cambria Math</vt:lpstr>
      <vt:lpstr>Garamond</vt:lpstr>
      <vt:lpstr>Office Theme</vt:lpstr>
      <vt:lpstr>Conceptual Replication of Rentzsch &amp; Gross’ (2015) Study 5</vt:lpstr>
      <vt:lpstr>PowerPoint Presentation</vt:lpstr>
      <vt:lpstr>When and why do we turn green (or yellow) with envy?</vt:lpstr>
      <vt:lpstr>Okay…why replicate?</vt:lpstr>
      <vt:lpstr>Experimental Design: Conceptual Replication</vt:lpstr>
      <vt:lpstr>Experimental Design: Conceptual Replication</vt:lpstr>
      <vt:lpstr>Experimental Design: Conceptual Replication</vt:lpstr>
      <vt:lpstr>Experimental Design: Conceptual Replication</vt:lpstr>
      <vt:lpstr>Experimental Design: Conceptual Replication</vt:lpstr>
      <vt:lpstr>Experimental Design: Conceptual Replication</vt:lpstr>
      <vt:lpstr>Experimental Design: Conceptual Replication</vt:lpstr>
      <vt:lpstr>Experimental Design: Conceptual Replication</vt:lpstr>
      <vt:lpstr>Power Analysis</vt:lpstr>
      <vt:lpstr>PowerPoint Presentation</vt:lpstr>
      <vt:lpstr>PowerPoint Presentation</vt:lpstr>
      <vt:lpstr>PowerPoint Presentation</vt:lpstr>
      <vt:lpstr>PowerPoint Presentation</vt:lpstr>
      <vt:lpstr>References</vt:lpstr>
      <vt:lpstr>Timeline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Koffler, Carson</dc:creator>
  <cp:lastModifiedBy>Koffler, Carson</cp:lastModifiedBy>
  <cp:revision>6</cp:revision>
  <dcterms:created xsi:type="dcterms:W3CDTF">2025-11-24T19:20:53Z</dcterms:created>
  <dcterms:modified xsi:type="dcterms:W3CDTF">2025-12-08T21:33:35Z</dcterms:modified>
</cp:coreProperties>
</file>

<file path=docProps/thumbnail.jpeg>
</file>